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6" r:id="rId2"/>
    <p:sldId id="257" r:id="rId3"/>
    <p:sldId id="284" r:id="rId4"/>
    <p:sldId id="277" r:id="rId5"/>
    <p:sldId id="271" r:id="rId6"/>
    <p:sldId id="275" r:id="rId7"/>
    <p:sldId id="290" r:id="rId8"/>
    <p:sldId id="278" r:id="rId9"/>
    <p:sldId id="286" r:id="rId10"/>
    <p:sldId id="276" r:id="rId11"/>
    <p:sldId id="287" r:id="rId12"/>
    <p:sldId id="28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3C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4" d="100"/>
          <a:sy n="114" d="100"/>
        </p:scale>
        <p:origin x="474" y="114"/>
      </p:cViewPr>
      <p:guideLst>
        <p:guide orient="horz" pos="2160"/>
        <p:guide pos="3840"/>
      </p:guideLst>
    </p:cSldViewPr>
  </p:slideViewPr>
  <p:notesTextViewPr>
    <p:cViewPr>
      <p:scale>
        <a:sx n="1" d="1"/>
        <a:sy n="1" d="1"/>
      </p:scale>
      <p:origin x="0" y="0"/>
    </p:cViewPr>
  </p:notesTextViewPr>
  <p:notesViewPr>
    <p:cSldViewPr snapToGrid="0">
      <p:cViewPr varScale="1">
        <p:scale>
          <a:sx n="65" d="100"/>
          <a:sy n="65" d="100"/>
        </p:scale>
        <p:origin x="278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EB33BB8-6C7A-4BE0-9B55-9EAC48D52EC6}" type="datetimeFigureOut">
              <a:rPr lang="en-US"/>
              <a:t>9/3/2025</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3F7AA83-DE31-4E93-AB07-EF7FB05F6670}" type="slidenum">
              <a:rPr/>
              <a:t>‹#›</a:t>
            </a:fld>
            <a:endParaRPr/>
          </a:p>
        </p:txBody>
      </p:sp>
    </p:spTree>
    <p:extLst>
      <p:ext uri="{BB962C8B-B14F-4D97-AF65-F5344CB8AC3E}">
        <p14:creationId xmlns:p14="http://schemas.microsoft.com/office/powerpoint/2010/main" val="32212903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11EF64-F73B-4314-BB6F-BC0937BBDF19}" type="datetimeFigureOut">
              <a:rPr lang="en-US"/>
              <a:t>9/3/2025</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5E2820-AFE1-45FA-949E-17BDB534E1DC}" type="slidenum">
              <a:rPr/>
              <a:t>‹#›</a:t>
            </a:fld>
            <a:endParaRPr/>
          </a:p>
        </p:txBody>
      </p:sp>
    </p:spTree>
    <p:extLst>
      <p:ext uri="{BB962C8B-B14F-4D97-AF65-F5344CB8AC3E}">
        <p14:creationId xmlns:p14="http://schemas.microsoft.com/office/powerpoint/2010/main" val="3157997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35E2820-AFE1-45FA-949E-17BDB534E1DC}" type="slidenum">
              <a:rPr lang="en-US" smtClean="0"/>
              <a:t>1</a:t>
            </a:fld>
            <a:endParaRPr lang="en-US"/>
          </a:p>
        </p:txBody>
      </p:sp>
    </p:spTree>
    <p:extLst>
      <p:ext uri="{BB962C8B-B14F-4D97-AF65-F5344CB8AC3E}">
        <p14:creationId xmlns:p14="http://schemas.microsoft.com/office/powerpoint/2010/main" val="306991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542409-6A04-4DC6-AC3A-D3758287A8F2}" type="slidenum">
              <a:rPr lang="en-US" smtClean="0"/>
              <a:t>2</a:t>
            </a:fld>
            <a:endParaRPr lang="en-US"/>
          </a:p>
        </p:txBody>
      </p:sp>
    </p:spTree>
    <p:extLst>
      <p:ext uri="{BB962C8B-B14F-4D97-AF65-F5344CB8AC3E}">
        <p14:creationId xmlns:p14="http://schemas.microsoft.com/office/powerpoint/2010/main" val="660935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65213" y="304800"/>
            <a:ext cx="7091361" cy="2793906"/>
          </a:xfrm>
        </p:spPr>
        <p:txBody>
          <a:bodyPr anchor="b">
            <a:normAutofit/>
          </a:bodyPr>
          <a:lstStyle>
            <a:lvl1pPr algn="l">
              <a:lnSpc>
                <a:spcPct val="80000"/>
              </a:lnSpc>
              <a:defRPr sz="6600"/>
            </a:lvl1pPr>
          </a:lstStyle>
          <a:p>
            <a:r>
              <a:rPr lang="en-US"/>
              <a:t>Click to edit Master title style</a:t>
            </a:r>
            <a:endParaRPr/>
          </a:p>
        </p:txBody>
      </p:sp>
      <p:sp>
        <p:nvSpPr>
          <p:cNvPr id="3" name="Subtitle 2"/>
          <p:cNvSpPr>
            <a:spLocks noGrp="1"/>
          </p:cNvSpPr>
          <p:nvPr>
            <p:ph type="subTitle" idx="1"/>
          </p:nvPr>
        </p:nvSpPr>
        <p:spPr>
          <a:xfrm>
            <a:off x="1065213" y="3108804"/>
            <a:ext cx="7091361" cy="838200"/>
          </a:xfrm>
        </p:spPr>
        <p:txBody>
          <a:bodyPr/>
          <a:lstStyle>
            <a:lvl1pPr marL="0" indent="0" algn="l">
              <a:spcBef>
                <a:spcPts val="0"/>
              </a:spcBef>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sp>
        <p:nvSpPr>
          <p:cNvPr id="8" name="Date Placeholder 7"/>
          <p:cNvSpPr>
            <a:spLocks noGrp="1"/>
          </p:cNvSpPr>
          <p:nvPr>
            <p:ph type="dt" sz="half" idx="10"/>
          </p:nvPr>
        </p:nvSpPr>
        <p:spPr/>
        <p:txBody>
          <a:bodyPr/>
          <a:lstStyle/>
          <a:p>
            <a:fld id="{9D3B9702-7FBF-4720-8670-571C5E7EEDDE}" type="datetime1">
              <a:rPr lang="en-US"/>
              <a:t>9/3/2025</a:t>
            </a:fld>
            <a:endParaRPr/>
          </a:p>
        </p:txBody>
      </p:sp>
      <p:sp>
        <p:nvSpPr>
          <p:cNvPr id="9" name="Footer Placeholder 8"/>
          <p:cNvSpPr>
            <a:spLocks noGrp="1"/>
          </p:cNvSpPr>
          <p:nvPr>
            <p:ph type="ftr" sz="quarter" idx="11"/>
          </p:nvPr>
        </p:nvSpPr>
        <p:spPr/>
        <p:txBody>
          <a:bodyPr/>
          <a:lstStyle/>
          <a:p>
            <a:endParaRPr/>
          </a:p>
        </p:txBody>
      </p:sp>
      <p:sp>
        <p:nvSpPr>
          <p:cNvPr id="10" name="Slide Number Placeholder 9"/>
          <p:cNvSpPr>
            <a:spLocks noGrp="1"/>
          </p:cNvSpPr>
          <p:nvPr>
            <p:ph type="sldNum" sz="quarter" idx="12"/>
          </p:nvPr>
        </p:nvSpPr>
        <p:spPr/>
        <p:txBody>
          <a:bodyPr/>
          <a:lstStyle/>
          <a:p>
            <a:fld id="{8FDBFFB2-86D9-4B8F-A59A-553A60B94BBE}" type="slidenum">
              <a:rPr/>
              <a:pPr/>
              <a:t>‹#›</a:t>
            </a:fld>
            <a:endParaRPr/>
          </a:p>
        </p:txBody>
      </p:sp>
    </p:spTree>
    <p:extLst>
      <p:ext uri="{BB962C8B-B14F-4D97-AF65-F5344CB8AC3E}">
        <p14:creationId xmlns:p14="http://schemas.microsoft.com/office/powerpoint/2010/main" val="1890547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27427AEA-BBBB-4C9B-AB23-214EAA8AB789}" type="datetime1">
              <a:rPr lang="en-US"/>
              <a:t>9/3/2025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4207666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65014" y="304801"/>
            <a:ext cx="1715800" cy="54102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2209800" y="304801"/>
            <a:ext cx="7502814"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2791CA30-F5CD-4CA0-B16A-349C6F830700}" type="datetime1">
              <a:rPr lang="en-US"/>
              <a:t>9/3/2025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129949773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7B3AF48E-ABA0-4B58-B562-D1D7408067C4}" type="datetime1">
              <a:rPr lang="en-US"/>
              <a:t>9/3/2025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589990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80013" y="1600200"/>
            <a:ext cx="6400801" cy="2486025"/>
          </a:xfrm>
        </p:spPr>
        <p:txBody>
          <a:bodyPr anchor="b">
            <a:normAutofit/>
          </a:bodyPr>
          <a:lstStyle>
            <a:lvl1pPr>
              <a:defRPr sz="5200"/>
            </a:lvl1pPr>
          </a:lstStyle>
          <a:p>
            <a:r>
              <a:rPr lang="en-US"/>
              <a:t>Click to edit Master title style</a:t>
            </a:r>
            <a:endParaRPr/>
          </a:p>
        </p:txBody>
      </p:sp>
      <p:sp>
        <p:nvSpPr>
          <p:cNvPr id="3" name="Text Placeholder 2"/>
          <p:cNvSpPr>
            <a:spLocks noGrp="1"/>
          </p:cNvSpPr>
          <p:nvPr>
            <p:ph type="body" idx="1"/>
          </p:nvPr>
        </p:nvSpPr>
        <p:spPr>
          <a:xfrm>
            <a:off x="5180011" y="4105029"/>
            <a:ext cx="6400801" cy="914400"/>
          </a:xfrm>
        </p:spPr>
        <p:txBody>
          <a:bodyPr>
            <a:normAutofit/>
          </a:bodyPr>
          <a:lstStyle>
            <a:lvl1pPr marL="0" indent="0">
              <a:buNone/>
              <a:defRPr sz="2000">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A5034C-8BD9-4B0C-893B-33834FAB227F}" type="datetime1">
              <a:rPr lang="en-US"/>
              <a:t>9/3/2025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117916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2208213" y="1600200"/>
            <a:ext cx="4572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7008813" y="1600200"/>
            <a:ext cx="4572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7CD787AA-CBCD-47F9-A04C-7106C508CDE4}" type="datetime1">
              <a:rPr lang="en-US"/>
              <a:t>9/3/2025</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607751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2208213" y="1600200"/>
            <a:ext cx="4572000" cy="823912"/>
          </a:xfrm>
        </p:spPr>
        <p:txBody>
          <a:bodyPr anchor="ctr">
            <a:noAutofit/>
          </a:bodyPr>
          <a:lstStyle>
            <a:lvl1pPr marL="0" indent="0">
              <a:spcBef>
                <a:spcPts val="0"/>
              </a:spcBef>
              <a:buNone/>
              <a:defRPr sz="2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208213" y="2505075"/>
            <a:ext cx="4572000" cy="33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7008813" y="1600200"/>
            <a:ext cx="4572000" cy="823912"/>
          </a:xfrm>
        </p:spPr>
        <p:txBody>
          <a:bodyPr anchor="ctr">
            <a:noAutofit/>
          </a:bodyPr>
          <a:lstStyle>
            <a:lvl1pPr marL="0" indent="0">
              <a:spcBef>
                <a:spcPts val="0"/>
              </a:spcBef>
              <a:buNone/>
              <a:defRPr sz="2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008813" y="2505075"/>
            <a:ext cx="4572000" cy="33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AD1CC9DD-75F5-4611-BA0B-CFB1A226639C}" type="datetime1">
              <a:rPr lang="en-US"/>
              <a:t>9/3/2025</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833046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5980F1F9-2D3D-4243-878F-D000C3F2A1C4}" type="datetime1">
              <a:rPr lang="en-US"/>
              <a:t>9/3/2025</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698309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ABCBE8-1824-4658-A8BB-BECFAEB7E35A}" type="datetime1">
              <a:rPr lang="en-US"/>
              <a:t>9/3/2025</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222526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37612" y="2277477"/>
            <a:ext cx="2743201" cy="2322178"/>
          </a:xfrm>
        </p:spPr>
        <p:txBody>
          <a:bodyPr anchor="b">
            <a:normAutofit/>
          </a:bodyPr>
          <a:lstStyle>
            <a:lvl1pPr>
              <a:defRPr sz="2600">
                <a:solidFill>
                  <a:schemeClr val="accent2"/>
                </a:solidFill>
              </a:defRPr>
            </a:lvl1pPr>
          </a:lstStyle>
          <a:p>
            <a:r>
              <a:rPr lang="en-US"/>
              <a:t>Click to edit Master title style</a:t>
            </a:r>
            <a:endParaRPr/>
          </a:p>
        </p:txBody>
      </p:sp>
      <p:sp>
        <p:nvSpPr>
          <p:cNvPr id="3" name="Content Placeholder 2"/>
          <p:cNvSpPr>
            <a:spLocks noGrp="1"/>
          </p:cNvSpPr>
          <p:nvPr>
            <p:ph idx="1"/>
          </p:nvPr>
        </p:nvSpPr>
        <p:spPr>
          <a:xfrm>
            <a:off x="1293813" y="533400"/>
            <a:ext cx="6858000" cy="4800600"/>
          </a:xfrm>
        </p:spPr>
        <p:txBody>
          <a:bodyPr>
            <a:normAutofit/>
          </a:bodyPr>
          <a:lstStyle>
            <a:lvl1pPr>
              <a:defRPr sz="2400"/>
            </a:lvl1pPr>
            <a:lvl2pPr>
              <a:defRPr sz="2000"/>
            </a:lvl2pPr>
            <a:lvl3pPr>
              <a:defRPr sz="1800"/>
            </a:lvl3pPr>
            <a:lvl4pPr>
              <a:defRPr sz="16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8837614" y="4583187"/>
            <a:ext cx="2743200" cy="1131813"/>
          </a:xfrm>
        </p:spPr>
        <p:txBody>
          <a:bodyPr>
            <a:normAutofit/>
          </a:bodyPr>
          <a:lstStyle>
            <a:lvl1pPr marL="0" indent="0">
              <a:spcBef>
                <a:spcPts val="1000"/>
              </a:spcBef>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085CD17-C377-4DE5-9FCA-CC7471605C58}" type="datetime1">
              <a:rPr lang="en-US"/>
              <a:t>9/3/2025</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1897700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37612" y="2277477"/>
            <a:ext cx="2743201" cy="2322178"/>
          </a:xfrm>
        </p:spPr>
        <p:txBody>
          <a:bodyPr anchor="b">
            <a:normAutofit/>
          </a:bodyPr>
          <a:lstStyle>
            <a:lvl1pPr>
              <a:defRPr sz="2600">
                <a:solidFill>
                  <a:schemeClr val="accent2"/>
                </a:solidFill>
              </a:defRPr>
            </a:lvl1pPr>
          </a:lstStyle>
          <a:p>
            <a:r>
              <a:rPr lang="en-US"/>
              <a:t>Click to edit Master title style</a:t>
            </a:r>
            <a:endParaRPr/>
          </a:p>
        </p:txBody>
      </p:sp>
      <p:sp>
        <p:nvSpPr>
          <p:cNvPr id="8" name="Rounded Rectangle 7"/>
          <p:cNvSpPr/>
          <p:nvPr/>
        </p:nvSpPr>
        <p:spPr>
          <a:xfrm>
            <a:off x="1293812" y="533400"/>
            <a:ext cx="6858001" cy="4800600"/>
          </a:xfrm>
          <a:prstGeom prst="roundRect">
            <a:avLst>
              <a:gd name="adj" fmla="val 4409"/>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Picture Placeholder 2" descr="An empty placeholder to add an image. Click on the placeholder and select the image that you wish to add."/>
          <p:cNvSpPr>
            <a:spLocks noGrp="1"/>
          </p:cNvSpPr>
          <p:nvPr>
            <p:ph type="pic" idx="1"/>
          </p:nvPr>
        </p:nvSpPr>
        <p:spPr>
          <a:xfrm>
            <a:off x="1408112" y="647700"/>
            <a:ext cx="6629400" cy="4572000"/>
          </a:xfrm>
          <a:prstGeom prst="roundRect">
            <a:avLst>
              <a:gd name="adj" fmla="val 3725"/>
            </a:avLst>
          </a:prstGeom>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8837614" y="4583187"/>
            <a:ext cx="2743200" cy="1131813"/>
          </a:xfrm>
        </p:spPr>
        <p:txBody>
          <a:bodyPr>
            <a:normAutofit/>
          </a:bodyPr>
          <a:lstStyle>
            <a:lvl1pPr marL="0" indent="0">
              <a:spcBef>
                <a:spcPts val="1000"/>
              </a:spcBef>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BE9F02-BE96-4BAE-86A5-1FA60D24CAE2}" type="datetime1">
              <a:rPr lang="en-US"/>
              <a:t>9/3/2025</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639301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gradFill flip="none" rotWithShape="1">
          <a:gsLst>
            <a:gs pos="0">
              <a:schemeClr val="accent4">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08213" y="304800"/>
            <a:ext cx="9372600" cy="1200416"/>
          </a:xfrm>
          <a:prstGeom prst="rect">
            <a:avLst/>
          </a:prstGeom>
        </p:spPr>
        <p:txBody>
          <a:bodyPr vert="horz" lIns="91440" tIns="45720" rIns="91440" bIns="45720" rtlCol="0" anchor="b">
            <a:normAutofit/>
          </a:bodyPr>
          <a:lstStyle/>
          <a:p>
            <a:r>
              <a:rPr lang="en-US"/>
              <a:t>Click to edit Master title style</a:t>
            </a:r>
            <a:endParaRPr dirty="0"/>
          </a:p>
        </p:txBody>
      </p:sp>
      <p:sp>
        <p:nvSpPr>
          <p:cNvPr id="3" name="Text Placeholder 2"/>
          <p:cNvSpPr>
            <a:spLocks noGrp="1"/>
          </p:cNvSpPr>
          <p:nvPr>
            <p:ph type="body" idx="1"/>
          </p:nvPr>
        </p:nvSpPr>
        <p:spPr>
          <a:xfrm>
            <a:off x="2208213" y="1600200"/>
            <a:ext cx="93726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253576" y="6505078"/>
            <a:ext cx="964036" cy="228600"/>
          </a:xfrm>
          <a:prstGeom prst="rect">
            <a:avLst/>
          </a:prstGeom>
        </p:spPr>
        <p:txBody>
          <a:bodyPr vert="horz" lIns="91440" tIns="45720" rIns="91440" bIns="45720" rtlCol="0" anchor="ctr"/>
          <a:lstStyle>
            <a:lvl1pPr algn="l">
              <a:defRPr sz="1100">
                <a:solidFill>
                  <a:schemeClr val="tx2"/>
                </a:solidFill>
              </a:defRPr>
            </a:lvl1pPr>
          </a:lstStyle>
          <a:p>
            <a:fld id="{9D3B9702-7FBF-4720-8670-571C5E7EEDDE}" type="datetime1">
              <a:rPr lang="en-US" smtClean="0"/>
              <a:pPr/>
              <a:t>9/3/2025</a:t>
            </a:fld>
            <a:endParaRPr lang="en-US" dirty="0"/>
          </a:p>
        </p:txBody>
      </p:sp>
      <p:sp>
        <p:nvSpPr>
          <p:cNvPr id="5" name="Footer Placeholder 4"/>
          <p:cNvSpPr>
            <a:spLocks noGrp="1"/>
          </p:cNvSpPr>
          <p:nvPr>
            <p:ph type="ftr" sz="quarter" idx="3"/>
          </p:nvPr>
        </p:nvSpPr>
        <p:spPr>
          <a:xfrm>
            <a:off x="1280159" y="6505078"/>
            <a:ext cx="6876415" cy="228600"/>
          </a:xfrm>
          <a:prstGeom prst="rect">
            <a:avLst/>
          </a:prstGeom>
        </p:spPr>
        <p:txBody>
          <a:bodyPr vert="horz" lIns="91440" tIns="45720" rIns="91440" bIns="45720" rtlCol="0" anchor="ctr"/>
          <a:lstStyle>
            <a:lvl1pPr algn="l">
              <a:defRPr sz="1100">
                <a:solidFill>
                  <a:schemeClr val="tx2"/>
                </a:solidFill>
              </a:defRPr>
            </a:lvl1pPr>
          </a:lstStyle>
          <a:p>
            <a:endParaRPr lang="en-US"/>
          </a:p>
        </p:txBody>
      </p:sp>
      <p:sp>
        <p:nvSpPr>
          <p:cNvPr id="6" name="Slide Number Placeholder 5"/>
          <p:cNvSpPr>
            <a:spLocks noGrp="1"/>
          </p:cNvSpPr>
          <p:nvPr>
            <p:ph type="sldNum" sz="quarter" idx="4"/>
          </p:nvPr>
        </p:nvSpPr>
        <p:spPr>
          <a:xfrm>
            <a:off x="11580814" y="6280298"/>
            <a:ext cx="533399" cy="349101"/>
          </a:xfrm>
          <a:prstGeom prst="rect">
            <a:avLst/>
          </a:prstGeom>
        </p:spPr>
        <p:txBody>
          <a:bodyPr vert="horz" lIns="91440" tIns="45720" rIns="91440" bIns="45720" rtlCol="0" anchor="ctr"/>
          <a:lstStyle>
            <a:lvl1pPr algn="ctr">
              <a:defRPr sz="1100" b="1">
                <a:solidFill>
                  <a:srgbClr val="AB3C19"/>
                </a:solidFill>
              </a:defRPr>
            </a:lvl1pPr>
          </a:lstStyle>
          <a:p>
            <a:fld id="{8FDBFFB2-86D9-4B8F-A59A-553A60B94BBE}" type="slidenum">
              <a:rPr lang="en-US" smtClean="0"/>
              <a:pPr/>
              <a:t>‹#›</a:t>
            </a:fld>
            <a:endParaRPr lang="en-US"/>
          </a:p>
        </p:txBody>
      </p:sp>
    </p:spTree>
    <p:extLst>
      <p:ext uri="{BB962C8B-B14F-4D97-AF65-F5344CB8AC3E}">
        <p14:creationId xmlns:p14="http://schemas.microsoft.com/office/powerpoint/2010/main" val="1170255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400" kern="1200">
          <a:solidFill>
            <a:schemeClr val="tx1"/>
          </a:solidFill>
          <a:latin typeface="+mj-lt"/>
          <a:ea typeface="+mj-ea"/>
          <a:cs typeface="+mj-cs"/>
        </a:defRPr>
      </a:lvl1pPr>
    </p:titleStyle>
    <p:bodyStyle>
      <a:lvl1pPr marL="274320" indent="-228600" algn="l" defTabSz="914400" rtl="0" eaLnBrk="1" latinLnBrk="0" hangingPunct="1">
        <a:lnSpc>
          <a:spcPct val="90000"/>
        </a:lnSpc>
        <a:spcBef>
          <a:spcPts val="1800"/>
        </a:spcBef>
        <a:buSzPct val="80000"/>
        <a:buFont typeface="Wingdings" panose="05000000000000000000" pitchFamily="2" charset="2"/>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Wingdings" panose="05000000000000000000" pitchFamily="2" charset="2"/>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Wingdings" panose="05000000000000000000" pitchFamily="2" charset="2"/>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50319" y="3160770"/>
            <a:ext cx="7091361" cy="2793906"/>
          </a:xfrm>
        </p:spPr>
        <p:txBody>
          <a:bodyPr/>
          <a:lstStyle/>
          <a:p>
            <a:pPr algn="ctr"/>
            <a:r>
              <a:rPr lang="en-US" dirty="0"/>
              <a:t>Welcome to </a:t>
            </a:r>
            <a:br>
              <a:rPr lang="en-US" dirty="0"/>
            </a:br>
            <a:r>
              <a:rPr lang="en-US"/>
              <a:t>Year 1 </a:t>
            </a:r>
            <a:endParaRPr lang="en-US" dirty="0"/>
          </a:p>
        </p:txBody>
      </p:sp>
      <p:pic>
        <p:nvPicPr>
          <p:cNvPr id="4" name="Picture 3" descr="Description: school logo coloured"/>
          <p:cNvPicPr/>
          <p:nvPr/>
        </p:nvPicPr>
        <p:blipFill>
          <a:blip r:embed="rId3"/>
          <a:srcRect/>
          <a:stretch>
            <a:fillRect/>
          </a:stretch>
        </p:blipFill>
        <p:spPr bwMode="auto">
          <a:xfrm>
            <a:off x="4630051" y="568557"/>
            <a:ext cx="2931895" cy="2978127"/>
          </a:xfrm>
          <a:prstGeom prst="rect">
            <a:avLst/>
          </a:prstGeom>
          <a:noFill/>
          <a:ln w="9525">
            <a:noFill/>
            <a:miter lim="800000"/>
            <a:headEnd/>
            <a:tailEnd/>
          </a:ln>
        </p:spPr>
      </p:pic>
    </p:spTree>
    <p:extLst>
      <p:ext uri="{BB962C8B-B14F-4D97-AF65-F5344CB8AC3E}">
        <p14:creationId xmlns:p14="http://schemas.microsoft.com/office/powerpoint/2010/main" val="35784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187" y="399784"/>
            <a:ext cx="9372600" cy="1200416"/>
          </a:xfrm>
        </p:spPr>
        <p:txBody>
          <a:bodyPr>
            <a:normAutofit/>
          </a:bodyPr>
          <a:lstStyle/>
          <a:p>
            <a:r>
              <a:rPr lang="en-GB" sz="4800" dirty="0"/>
              <a:t>School Website</a:t>
            </a:r>
          </a:p>
        </p:txBody>
      </p:sp>
      <p:sp>
        <p:nvSpPr>
          <p:cNvPr id="3" name="Content Placeholder 2"/>
          <p:cNvSpPr>
            <a:spLocks noGrp="1"/>
          </p:cNvSpPr>
          <p:nvPr>
            <p:ph idx="1"/>
          </p:nvPr>
        </p:nvSpPr>
        <p:spPr>
          <a:xfrm>
            <a:off x="611187" y="1836174"/>
            <a:ext cx="10641832" cy="4461387"/>
          </a:xfrm>
        </p:spPr>
        <p:txBody>
          <a:bodyPr>
            <a:normAutofit fontScale="55000" lnSpcReduction="20000"/>
          </a:bodyPr>
          <a:lstStyle/>
          <a:p>
            <a:pPr marL="45720" indent="0">
              <a:lnSpc>
                <a:spcPct val="120000"/>
              </a:lnSpc>
              <a:buNone/>
            </a:pPr>
            <a:r>
              <a:rPr lang="en-GB" sz="3900" dirty="0"/>
              <a:t>The school website will have a class page allocated to Year 1. The school website is a great place to find out about:</a:t>
            </a:r>
          </a:p>
          <a:p>
            <a:pPr marL="45720" indent="0">
              <a:lnSpc>
                <a:spcPct val="120000"/>
              </a:lnSpc>
              <a:buNone/>
            </a:pPr>
            <a:endParaRPr lang="en-GB" sz="3900" dirty="0"/>
          </a:p>
          <a:p>
            <a:r>
              <a:rPr lang="en-GB" sz="3900" dirty="0"/>
              <a:t>Diary dates, calendar</a:t>
            </a:r>
          </a:p>
          <a:p>
            <a:r>
              <a:rPr lang="en-GB" sz="3900" dirty="0"/>
              <a:t>Year 1 page including Curriculum overview </a:t>
            </a:r>
          </a:p>
          <a:p>
            <a:r>
              <a:rPr lang="en-GB" sz="3900" dirty="0"/>
              <a:t>Curriculum booklets</a:t>
            </a:r>
          </a:p>
          <a:p>
            <a:r>
              <a:rPr lang="en-GB" sz="3900" dirty="0"/>
              <a:t>Photos </a:t>
            </a:r>
          </a:p>
          <a:p>
            <a:r>
              <a:rPr lang="en-GB" sz="3900" dirty="0"/>
              <a:t>Newsletters </a:t>
            </a:r>
          </a:p>
          <a:p>
            <a:r>
              <a:rPr lang="en-GB" sz="3900" dirty="0"/>
              <a:t>Policies</a:t>
            </a:r>
          </a:p>
          <a:p>
            <a:r>
              <a:rPr lang="en-GB" sz="3900" dirty="0"/>
              <a:t>Staff and Governor information</a:t>
            </a:r>
          </a:p>
          <a:p>
            <a:endParaRPr lang="en-GB" dirty="0"/>
          </a:p>
          <a:p>
            <a:endParaRPr lang="en-GB" dirty="0"/>
          </a:p>
          <a:p>
            <a:endParaRPr lang="en-GB" dirty="0"/>
          </a:p>
        </p:txBody>
      </p:sp>
    </p:spTree>
    <p:extLst>
      <p:ext uri="{BB962C8B-B14F-4D97-AF65-F5344CB8AC3E}">
        <p14:creationId xmlns:p14="http://schemas.microsoft.com/office/powerpoint/2010/main" val="35908440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65638-B889-49F0-B11B-85512F3982D8}"/>
              </a:ext>
            </a:extLst>
          </p:cNvPr>
          <p:cNvSpPr>
            <a:spLocks noGrp="1"/>
          </p:cNvSpPr>
          <p:nvPr>
            <p:ph type="title"/>
          </p:nvPr>
        </p:nvSpPr>
        <p:spPr>
          <a:xfrm>
            <a:off x="611187" y="542792"/>
            <a:ext cx="9372600" cy="1200416"/>
          </a:xfrm>
        </p:spPr>
        <p:txBody>
          <a:bodyPr/>
          <a:lstStyle/>
          <a:p>
            <a:r>
              <a:rPr lang="en-GB" dirty="0"/>
              <a:t>Key Information:</a:t>
            </a:r>
          </a:p>
        </p:txBody>
      </p:sp>
      <p:sp>
        <p:nvSpPr>
          <p:cNvPr id="3" name="Content Placeholder 2">
            <a:extLst>
              <a:ext uri="{FF2B5EF4-FFF2-40B4-BE49-F238E27FC236}">
                <a16:creationId xmlns:a16="http://schemas.microsoft.com/office/drawing/2014/main" id="{5BE15289-D0A7-4937-98B1-468E5E64CFAB}"/>
              </a:ext>
            </a:extLst>
          </p:cNvPr>
          <p:cNvSpPr>
            <a:spLocks noGrp="1"/>
          </p:cNvSpPr>
          <p:nvPr>
            <p:ph idx="1"/>
          </p:nvPr>
        </p:nvSpPr>
        <p:spPr>
          <a:xfrm>
            <a:off x="611186" y="1968910"/>
            <a:ext cx="10736367" cy="4114800"/>
          </a:xfrm>
        </p:spPr>
        <p:txBody>
          <a:bodyPr>
            <a:normAutofit/>
          </a:bodyPr>
          <a:lstStyle/>
          <a:p>
            <a:pPr>
              <a:lnSpc>
                <a:spcPct val="100000"/>
              </a:lnSpc>
              <a:spcBef>
                <a:spcPts val="1200"/>
              </a:spcBef>
            </a:pPr>
            <a:r>
              <a:rPr lang="en-GB" dirty="0"/>
              <a:t>Homework, reading and library books to be brought in on a Monday and will be sent back home on a Wednesday.</a:t>
            </a:r>
          </a:p>
          <a:p>
            <a:pPr>
              <a:lnSpc>
                <a:spcPct val="100000"/>
              </a:lnSpc>
              <a:spcBef>
                <a:spcPts val="1200"/>
              </a:spcBef>
            </a:pPr>
            <a:r>
              <a:rPr lang="en-GB" dirty="0"/>
              <a:t>Named school uniform; including shoes and PE trainers. </a:t>
            </a:r>
          </a:p>
          <a:p>
            <a:pPr>
              <a:lnSpc>
                <a:spcPct val="100000"/>
              </a:lnSpc>
              <a:spcBef>
                <a:spcPts val="1200"/>
              </a:spcBef>
            </a:pPr>
            <a:r>
              <a:rPr lang="en-GB" dirty="0"/>
              <a:t>Remember wellies to go on the grass.</a:t>
            </a:r>
          </a:p>
          <a:p>
            <a:pPr>
              <a:lnSpc>
                <a:spcPct val="100000"/>
              </a:lnSpc>
              <a:spcBef>
                <a:spcPts val="1200"/>
              </a:spcBef>
            </a:pPr>
            <a:r>
              <a:rPr lang="en-GB" dirty="0"/>
              <a:t>Hand letters directly to a member of staff at the door. We do not check the children's bags daily in Year 1.  </a:t>
            </a:r>
          </a:p>
          <a:p>
            <a:pPr>
              <a:lnSpc>
                <a:spcPct val="100000"/>
              </a:lnSpc>
              <a:spcBef>
                <a:spcPts val="1200"/>
              </a:spcBef>
            </a:pPr>
            <a:r>
              <a:rPr lang="en-GB" dirty="0"/>
              <a:t>Coats for all weather. </a:t>
            </a:r>
          </a:p>
          <a:p>
            <a:pPr>
              <a:lnSpc>
                <a:spcPct val="100000"/>
              </a:lnSpc>
              <a:spcBef>
                <a:spcPts val="1200"/>
              </a:spcBef>
            </a:pPr>
            <a:r>
              <a:rPr lang="en-GB" dirty="0"/>
              <a:t>No toys to be brought into school. </a:t>
            </a:r>
          </a:p>
          <a:p>
            <a:pPr>
              <a:lnSpc>
                <a:spcPct val="100000"/>
              </a:lnSpc>
              <a:spcBef>
                <a:spcPts val="1200"/>
              </a:spcBef>
            </a:pPr>
            <a:r>
              <a:rPr lang="en-GB" dirty="0"/>
              <a:t>Named water bottles.</a:t>
            </a:r>
          </a:p>
        </p:txBody>
      </p:sp>
    </p:spTree>
    <p:extLst>
      <p:ext uri="{BB962C8B-B14F-4D97-AF65-F5344CB8AC3E}">
        <p14:creationId xmlns:p14="http://schemas.microsoft.com/office/powerpoint/2010/main" val="27164253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187" y="399784"/>
            <a:ext cx="9372600" cy="1200416"/>
          </a:xfrm>
        </p:spPr>
        <p:txBody>
          <a:bodyPr>
            <a:normAutofit/>
          </a:bodyPr>
          <a:lstStyle/>
          <a:p>
            <a:r>
              <a:rPr lang="en-GB" sz="4800" dirty="0"/>
              <a:t>Year 1</a:t>
            </a:r>
          </a:p>
        </p:txBody>
      </p:sp>
      <p:sp>
        <p:nvSpPr>
          <p:cNvPr id="3" name="Content Placeholder 2"/>
          <p:cNvSpPr>
            <a:spLocks noGrp="1"/>
          </p:cNvSpPr>
          <p:nvPr>
            <p:ph idx="1"/>
          </p:nvPr>
        </p:nvSpPr>
        <p:spPr>
          <a:xfrm>
            <a:off x="719528" y="2053651"/>
            <a:ext cx="10777929" cy="4601981"/>
          </a:xfrm>
        </p:spPr>
        <p:txBody>
          <a:bodyPr>
            <a:normAutofit fontScale="32500" lnSpcReduction="20000"/>
          </a:bodyPr>
          <a:lstStyle/>
          <a:p>
            <a:pPr marL="45720" indent="0">
              <a:lnSpc>
                <a:spcPct val="120000"/>
              </a:lnSpc>
              <a:spcBef>
                <a:spcPts val="1200"/>
              </a:spcBef>
              <a:buNone/>
            </a:pPr>
            <a:r>
              <a:rPr lang="en-GB" sz="4900" b="1" dirty="0"/>
              <a:t>I can fully imagine you cannot believe we are in class 1 already. The time certainly flies and they grow up so fast. It is really important to us that we support all of the children in class to develop and grow positively.</a:t>
            </a:r>
          </a:p>
          <a:p>
            <a:pPr marL="45720" indent="0">
              <a:lnSpc>
                <a:spcPct val="120000"/>
              </a:lnSpc>
              <a:spcBef>
                <a:spcPts val="1200"/>
              </a:spcBef>
              <a:buNone/>
            </a:pPr>
            <a:r>
              <a:rPr lang="en-GB" sz="4900" b="1" dirty="0"/>
              <a:t>We don’t just want to do this academically (although that is of course immensely important to us), but also emotionally and socially. We hope that this year will be creative and exciting for all children as they immerse themselves in new and practical experiences. We will develop our self confidence and ability to face new situations with boldness and excitement. </a:t>
            </a:r>
          </a:p>
          <a:p>
            <a:pPr marL="45720" indent="0">
              <a:lnSpc>
                <a:spcPct val="120000"/>
              </a:lnSpc>
              <a:spcBef>
                <a:spcPts val="1200"/>
              </a:spcBef>
              <a:buNone/>
            </a:pPr>
            <a:r>
              <a:rPr lang="en-GB" sz="4900" b="1" dirty="0"/>
              <a:t>In year 1 we want to create learning experiences which are fun, active, imaginative, challenging and inspiring which incorporate a wide range of practical, outdoor, creative, play-based, online learning styles. The transition </a:t>
            </a:r>
            <a:r>
              <a:rPr lang="en-GB" sz="4900" b="1"/>
              <a:t>from Reception </a:t>
            </a:r>
            <a:r>
              <a:rPr lang="en-GB" sz="4900" b="1" dirty="0"/>
              <a:t>will be well catered for and is a key focus after such a long time away. </a:t>
            </a:r>
          </a:p>
          <a:p>
            <a:pPr marL="45720" indent="0">
              <a:lnSpc>
                <a:spcPct val="120000"/>
              </a:lnSpc>
              <a:spcBef>
                <a:spcPts val="1200"/>
              </a:spcBef>
              <a:buNone/>
            </a:pPr>
            <a:r>
              <a:rPr lang="en-GB" sz="4900" b="1" dirty="0"/>
              <a:t>It is going to be an amazing year and I am incredibly thrilled to have the opportunity to work with such a wonderful class.</a:t>
            </a:r>
          </a:p>
          <a:p>
            <a:pPr marL="45720" indent="0">
              <a:lnSpc>
                <a:spcPct val="120000"/>
              </a:lnSpc>
              <a:spcBef>
                <a:spcPts val="1200"/>
              </a:spcBef>
              <a:buNone/>
            </a:pPr>
            <a:r>
              <a:rPr lang="en-GB" sz="4900" b="1" dirty="0"/>
              <a:t>Mrs Sanderson</a:t>
            </a:r>
          </a:p>
          <a:p>
            <a:pPr marL="45720" indent="0">
              <a:lnSpc>
                <a:spcPct val="120000"/>
              </a:lnSpc>
              <a:spcBef>
                <a:spcPts val="1200"/>
              </a:spcBef>
              <a:buNone/>
            </a:pPr>
            <a:r>
              <a:rPr lang="en-GB" sz="4900" dirty="0"/>
              <a:t>Any questions/queries please don’t hesitate to ask I will be outside from 8:40am everyday</a:t>
            </a:r>
            <a:r>
              <a:rPr lang="en-GB" sz="3800" dirty="0"/>
              <a:t>.</a:t>
            </a:r>
          </a:p>
          <a:p>
            <a:pPr marL="45720" indent="0">
              <a:buNone/>
            </a:pPr>
            <a:endParaRPr lang="en-GB" dirty="0"/>
          </a:p>
        </p:txBody>
      </p:sp>
    </p:spTree>
    <p:extLst>
      <p:ext uri="{BB962C8B-B14F-4D97-AF65-F5344CB8AC3E}">
        <p14:creationId xmlns:p14="http://schemas.microsoft.com/office/powerpoint/2010/main" val="337962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1954" y="262597"/>
            <a:ext cx="9372600" cy="1200416"/>
          </a:xfrm>
        </p:spPr>
        <p:txBody>
          <a:bodyPr>
            <a:normAutofit/>
          </a:bodyPr>
          <a:lstStyle/>
          <a:p>
            <a:r>
              <a:rPr lang="fr-FR" sz="4800" dirty="0"/>
              <a:t>Introductions</a:t>
            </a:r>
            <a:endParaRPr lang="en-US" sz="4800" dirty="0"/>
          </a:p>
        </p:txBody>
      </p:sp>
      <p:sp>
        <p:nvSpPr>
          <p:cNvPr id="3" name="Content Placeholder 2"/>
          <p:cNvSpPr>
            <a:spLocks noGrp="1"/>
          </p:cNvSpPr>
          <p:nvPr>
            <p:ph idx="1"/>
          </p:nvPr>
        </p:nvSpPr>
        <p:spPr>
          <a:xfrm>
            <a:off x="309716" y="1969476"/>
            <a:ext cx="11474245" cy="4625927"/>
          </a:xfrm>
        </p:spPr>
        <p:txBody>
          <a:bodyPr>
            <a:normAutofit fontScale="70000" lnSpcReduction="20000"/>
          </a:bodyPr>
          <a:lstStyle/>
          <a:p>
            <a:pPr marL="45720" indent="0">
              <a:buNone/>
            </a:pPr>
            <a:r>
              <a:rPr lang="en-US" sz="4000" b="1" dirty="0"/>
              <a:t>Teachers </a:t>
            </a:r>
          </a:p>
          <a:p>
            <a:pPr marL="45720" indent="0">
              <a:buNone/>
            </a:pPr>
            <a:r>
              <a:rPr lang="en-US" sz="4000" dirty="0"/>
              <a:t>– </a:t>
            </a:r>
            <a:r>
              <a:rPr lang="en-US" sz="4000" dirty="0" err="1"/>
              <a:t>Mrs</a:t>
            </a:r>
            <a:r>
              <a:rPr lang="en-US" sz="4000" dirty="0"/>
              <a:t> Sanderson – Monday, Tuesday, Thursday and Friday</a:t>
            </a:r>
          </a:p>
          <a:p>
            <a:pPr marL="45720" indent="0">
              <a:buNone/>
            </a:pPr>
            <a:r>
              <a:rPr lang="en-US" sz="4000" dirty="0"/>
              <a:t>- </a:t>
            </a:r>
            <a:r>
              <a:rPr lang="en-US" sz="4000" dirty="0" err="1"/>
              <a:t>Mrs</a:t>
            </a:r>
            <a:r>
              <a:rPr lang="en-US" sz="4000" dirty="0"/>
              <a:t> Hutchinson – Wednesday </a:t>
            </a:r>
          </a:p>
          <a:p>
            <a:pPr marL="45720" indent="0">
              <a:buNone/>
            </a:pPr>
            <a:endParaRPr lang="en-US" sz="4000" dirty="0"/>
          </a:p>
          <a:p>
            <a:pPr marL="45720" indent="0">
              <a:buNone/>
            </a:pPr>
            <a:r>
              <a:rPr lang="en-US" sz="4000" b="1" dirty="0"/>
              <a:t>Teaching Assistants </a:t>
            </a:r>
            <a:r>
              <a:rPr lang="en-US" sz="4000" dirty="0"/>
              <a:t>– </a:t>
            </a:r>
            <a:r>
              <a:rPr lang="en-US" sz="4000" dirty="0" err="1"/>
              <a:t>Mrs</a:t>
            </a:r>
            <a:r>
              <a:rPr lang="en-US" sz="4000" dirty="0"/>
              <a:t> Geddes - Monday – Thursday </a:t>
            </a:r>
          </a:p>
          <a:p>
            <a:pPr>
              <a:buFontTx/>
              <a:buChar char="-"/>
            </a:pPr>
            <a:r>
              <a:rPr lang="en-US" sz="4000" dirty="0" err="1"/>
              <a:t>Mrs</a:t>
            </a:r>
            <a:r>
              <a:rPr lang="en-US" sz="4000" dirty="0"/>
              <a:t> Carruthers – Friday Mornings </a:t>
            </a:r>
          </a:p>
          <a:p>
            <a:pPr>
              <a:buFontTx/>
              <a:buChar char="-"/>
            </a:pPr>
            <a:r>
              <a:rPr lang="en-US" sz="4000" dirty="0" err="1"/>
              <a:t>Mrs</a:t>
            </a:r>
            <a:r>
              <a:rPr lang="en-US" sz="4000" dirty="0"/>
              <a:t> Mullins – Friday Afternoons </a:t>
            </a:r>
          </a:p>
          <a:p>
            <a:endParaRPr lang="en-US" sz="4000" dirty="0"/>
          </a:p>
          <a:p>
            <a:pPr marL="45720" indent="0">
              <a:buNone/>
            </a:pPr>
            <a:r>
              <a:rPr lang="en-GB" sz="2800" b="1" dirty="0"/>
              <a:t>Working together with you to help your child to learn and grow!</a:t>
            </a:r>
          </a:p>
          <a:p>
            <a:endParaRPr lang="en-US" sz="3600" dirty="0"/>
          </a:p>
        </p:txBody>
      </p:sp>
    </p:spTree>
    <p:extLst>
      <p:ext uri="{BB962C8B-B14F-4D97-AF65-F5344CB8AC3E}">
        <p14:creationId xmlns:p14="http://schemas.microsoft.com/office/powerpoint/2010/main" val="2083928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8F27363-1BB6-49B2-B4B0-6493E20E0CCE}"/>
              </a:ext>
            </a:extLst>
          </p:cNvPr>
          <p:cNvPicPr>
            <a:picLocks noChangeAspect="1"/>
          </p:cNvPicPr>
          <p:nvPr/>
        </p:nvPicPr>
        <p:blipFill>
          <a:blip r:embed="rId2"/>
          <a:stretch>
            <a:fillRect/>
          </a:stretch>
        </p:blipFill>
        <p:spPr>
          <a:xfrm>
            <a:off x="1387856" y="270265"/>
            <a:ext cx="9118780" cy="6469035"/>
          </a:xfrm>
          <a:prstGeom prst="rect">
            <a:avLst/>
          </a:prstGeom>
        </p:spPr>
      </p:pic>
    </p:spTree>
    <p:extLst>
      <p:ext uri="{BB962C8B-B14F-4D97-AF65-F5344CB8AC3E}">
        <p14:creationId xmlns:p14="http://schemas.microsoft.com/office/powerpoint/2010/main" val="3380519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773" y="64895"/>
            <a:ext cx="9371013" cy="1200416"/>
          </a:xfrm>
        </p:spPr>
        <p:txBody>
          <a:bodyPr>
            <a:normAutofit/>
          </a:bodyPr>
          <a:lstStyle/>
          <a:p>
            <a:r>
              <a:rPr lang="en-GB" sz="4800" b="1" dirty="0"/>
              <a:t>Things to remember:</a:t>
            </a:r>
          </a:p>
        </p:txBody>
      </p:sp>
      <p:sp>
        <p:nvSpPr>
          <p:cNvPr id="3" name="Content Placeholder 2"/>
          <p:cNvSpPr>
            <a:spLocks noGrp="1"/>
          </p:cNvSpPr>
          <p:nvPr>
            <p:ph idx="1"/>
          </p:nvPr>
        </p:nvSpPr>
        <p:spPr/>
        <p:txBody>
          <a:bodyPr>
            <a:normAutofit/>
          </a:bodyPr>
          <a:lstStyle/>
          <a:p>
            <a:endParaRPr lang="en-GB" sz="3600" dirty="0"/>
          </a:p>
          <a:p>
            <a:endParaRPr lang="en-GB" sz="3600" dirty="0"/>
          </a:p>
        </p:txBody>
      </p:sp>
      <p:sp>
        <p:nvSpPr>
          <p:cNvPr id="8" name="Content Placeholder 2"/>
          <p:cNvSpPr txBox="1">
            <a:spLocks/>
          </p:cNvSpPr>
          <p:nvPr/>
        </p:nvSpPr>
        <p:spPr>
          <a:xfrm>
            <a:off x="396239" y="1393726"/>
            <a:ext cx="11184573" cy="5074920"/>
          </a:xfrm>
          <a:prstGeom prst="rect">
            <a:avLst/>
          </a:prstGeom>
        </p:spPr>
        <p:txBody>
          <a:bodyPr vert="horz" lIns="91440" tIns="45720" rIns="91440" bIns="45720" rtlCol="0">
            <a:normAutofit fontScale="70000" lnSpcReduction="20000"/>
          </a:bodyPr>
          <a:lstStyle>
            <a:lvl1pPr marL="274320" indent="-228600" algn="l" defTabSz="914400" rtl="0" eaLnBrk="1" latinLnBrk="0" hangingPunct="1">
              <a:lnSpc>
                <a:spcPct val="90000"/>
              </a:lnSpc>
              <a:spcBef>
                <a:spcPts val="1800"/>
              </a:spcBef>
              <a:buSzPct val="80000"/>
              <a:buFont typeface="Wingdings" panose="05000000000000000000" pitchFamily="2" charset="2"/>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Wingdings" panose="05000000000000000000" pitchFamily="2" charset="2"/>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Wingdings" panose="05000000000000000000" pitchFamily="2" charset="2"/>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9pPr>
          </a:lstStyle>
          <a:p>
            <a:pPr>
              <a:lnSpc>
                <a:spcPct val="120000"/>
              </a:lnSpc>
            </a:pPr>
            <a:r>
              <a:rPr lang="en-GB" sz="2600" dirty="0"/>
              <a:t>Named water bottle</a:t>
            </a:r>
          </a:p>
          <a:p>
            <a:pPr>
              <a:lnSpc>
                <a:spcPct val="120000"/>
              </a:lnSpc>
            </a:pPr>
            <a:r>
              <a:rPr lang="en-GB" sz="2600" dirty="0"/>
              <a:t>Named uniform</a:t>
            </a:r>
          </a:p>
          <a:p>
            <a:pPr>
              <a:lnSpc>
                <a:spcPct val="120000"/>
              </a:lnSpc>
            </a:pPr>
            <a:r>
              <a:rPr lang="en-GB" sz="2600" dirty="0"/>
              <a:t>PE will be held on a Tuesday </a:t>
            </a:r>
          </a:p>
          <a:p>
            <a:pPr>
              <a:lnSpc>
                <a:spcPct val="120000"/>
              </a:lnSpc>
            </a:pPr>
            <a:r>
              <a:rPr lang="en-GB" sz="2600" dirty="0"/>
              <a:t>Forest School will be held on a Wednesday</a:t>
            </a:r>
          </a:p>
          <a:p>
            <a:pPr>
              <a:lnSpc>
                <a:spcPct val="120000"/>
              </a:lnSpc>
            </a:pPr>
            <a:r>
              <a:rPr lang="en-GB" sz="2600" dirty="0"/>
              <a:t>No jewellery to be worn</a:t>
            </a:r>
          </a:p>
          <a:p>
            <a:pPr>
              <a:lnSpc>
                <a:spcPct val="120000"/>
              </a:lnSpc>
            </a:pPr>
            <a:r>
              <a:rPr lang="en-GB" sz="2600" dirty="0"/>
              <a:t>Long hair should be tied up</a:t>
            </a:r>
          </a:p>
          <a:p>
            <a:pPr>
              <a:lnSpc>
                <a:spcPct val="120000"/>
              </a:lnSpc>
            </a:pPr>
            <a:r>
              <a:rPr lang="en-GB" sz="2600" dirty="0"/>
              <a:t>Please make sure children have a labelled PE kit, including their PE shoes. They need shorts, a t-shirt, plimsolls/trainers and tracksuit bottoms for outdoor PE. They will come into school in their PE kit. As much of our PE as possible will be outdoors so please make sure your child is dressed appropriately and has the correct kit at all times.</a:t>
            </a:r>
          </a:p>
          <a:p>
            <a:r>
              <a:rPr lang="en-GB" sz="2600" dirty="0"/>
              <a:t>Remember to send some wellies into school so we can go on the grass in all weathers. </a:t>
            </a:r>
          </a:p>
          <a:p>
            <a:r>
              <a:rPr lang="en-GB" sz="2600" dirty="0"/>
              <a:t>Medical forms – updated if necessary (asthma, allergies etc.)</a:t>
            </a:r>
          </a:p>
        </p:txBody>
      </p:sp>
    </p:spTree>
    <p:extLst>
      <p:ext uri="{BB962C8B-B14F-4D97-AF65-F5344CB8AC3E}">
        <p14:creationId xmlns:p14="http://schemas.microsoft.com/office/powerpoint/2010/main" val="772294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804" y="135988"/>
            <a:ext cx="9372600" cy="1200416"/>
          </a:xfrm>
        </p:spPr>
        <p:txBody>
          <a:bodyPr>
            <a:normAutofit/>
          </a:bodyPr>
          <a:lstStyle/>
          <a:p>
            <a:r>
              <a:rPr lang="en-GB" sz="4800" dirty="0"/>
              <a:t>Rewards</a:t>
            </a:r>
          </a:p>
        </p:txBody>
      </p:sp>
      <p:sp>
        <p:nvSpPr>
          <p:cNvPr id="3" name="Subtitle 2"/>
          <p:cNvSpPr>
            <a:spLocks noGrp="1"/>
          </p:cNvSpPr>
          <p:nvPr>
            <p:ph idx="1"/>
          </p:nvPr>
        </p:nvSpPr>
        <p:spPr>
          <a:xfrm>
            <a:off x="562292" y="1336405"/>
            <a:ext cx="11043553" cy="5078464"/>
          </a:xfrm>
        </p:spPr>
        <p:txBody>
          <a:bodyPr>
            <a:normAutofit fontScale="77500" lnSpcReduction="20000"/>
          </a:bodyPr>
          <a:lstStyle/>
          <a:p>
            <a:pPr marL="45720" indent="0">
              <a:spcBef>
                <a:spcPts val="1200"/>
              </a:spcBef>
              <a:buNone/>
            </a:pPr>
            <a:r>
              <a:rPr lang="en-GB" b="1" dirty="0"/>
              <a:t>We focus on promoting positive behaviour for learning and want to recognise all of the fantastic things the children do. The following are the reward systems we use in class. </a:t>
            </a:r>
          </a:p>
          <a:p>
            <a:pPr marL="45720" indent="0" algn="ctr">
              <a:spcBef>
                <a:spcPts val="1200"/>
              </a:spcBef>
              <a:buNone/>
            </a:pPr>
            <a:r>
              <a:rPr lang="en-GB" b="1" dirty="0"/>
              <a:t>Daily:</a:t>
            </a:r>
            <a:endParaRPr lang="en-GB" dirty="0"/>
          </a:p>
          <a:p>
            <a:pPr algn="ctr">
              <a:spcBef>
                <a:spcPts val="1200"/>
              </a:spcBef>
            </a:pPr>
            <a:r>
              <a:rPr lang="en-GB" dirty="0"/>
              <a:t>House points</a:t>
            </a:r>
          </a:p>
          <a:p>
            <a:pPr algn="ctr">
              <a:spcBef>
                <a:spcPts val="1200"/>
              </a:spcBef>
            </a:pPr>
            <a:r>
              <a:rPr lang="en-GB" dirty="0"/>
              <a:t>Line Points</a:t>
            </a:r>
          </a:p>
          <a:p>
            <a:pPr algn="ctr">
              <a:spcBef>
                <a:spcPts val="1200"/>
              </a:spcBef>
            </a:pPr>
            <a:r>
              <a:rPr lang="en-GB" dirty="0"/>
              <a:t>Stickers</a:t>
            </a:r>
          </a:p>
          <a:p>
            <a:pPr marL="45720" indent="0" algn="ctr">
              <a:spcBef>
                <a:spcPts val="1200"/>
              </a:spcBef>
              <a:buNone/>
            </a:pPr>
            <a:endParaRPr lang="en-GB" dirty="0"/>
          </a:p>
          <a:p>
            <a:pPr marL="45720" lvl="0" indent="0" algn="ctr">
              <a:spcBef>
                <a:spcPts val="1200"/>
              </a:spcBef>
              <a:buNone/>
            </a:pPr>
            <a:r>
              <a:rPr lang="en-GB" b="1" dirty="0"/>
              <a:t>Weekly:</a:t>
            </a:r>
            <a:endParaRPr lang="en-GB" dirty="0"/>
          </a:p>
          <a:p>
            <a:pPr marL="45720" lvl="0" indent="0" algn="ctr">
              <a:spcBef>
                <a:spcPts val="1200"/>
              </a:spcBef>
              <a:buNone/>
            </a:pPr>
            <a:r>
              <a:rPr lang="en-GB" dirty="0"/>
              <a:t>Friday Celebration Assembly:</a:t>
            </a:r>
          </a:p>
          <a:p>
            <a:pPr lvl="1" algn="ctr">
              <a:spcBef>
                <a:spcPts val="1200"/>
              </a:spcBef>
            </a:pPr>
            <a:r>
              <a:rPr lang="en-GB" sz="2000" dirty="0"/>
              <a:t>Golden book</a:t>
            </a:r>
          </a:p>
          <a:p>
            <a:pPr lvl="1" algn="ctr">
              <a:spcBef>
                <a:spcPts val="1200"/>
              </a:spcBef>
            </a:pPr>
            <a:r>
              <a:rPr lang="en-GB" sz="2000" dirty="0"/>
              <a:t>Maths, writer or star of the week Certificates</a:t>
            </a:r>
          </a:p>
          <a:p>
            <a:pPr lvl="1" algn="ctr">
              <a:spcBef>
                <a:spcPts val="1200"/>
              </a:spcBef>
            </a:pPr>
            <a:r>
              <a:rPr lang="en-GB" sz="2000" dirty="0"/>
              <a:t>House point winner</a:t>
            </a:r>
          </a:p>
          <a:p>
            <a:pPr marL="365760" lvl="1" indent="0" algn="ctr">
              <a:spcBef>
                <a:spcPts val="1200"/>
              </a:spcBef>
              <a:buNone/>
            </a:pPr>
            <a:endParaRPr lang="en-GB" sz="2000" dirty="0"/>
          </a:p>
          <a:p>
            <a:pPr marL="365760" lvl="1" indent="0" algn="ctr">
              <a:spcBef>
                <a:spcPts val="1200"/>
              </a:spcBef>
              <a:buNone/>
            </a:pPr>
            <a:r>
              <a:rPr lang="en-GB" sz="2000" dirty="0"/>
              <a:t>In Class:</a:t>
            </a:r>
          </a:p>
          <a:p>
            <a:pPr lvl="1" algn="ctr">
              <a:spcBef>
                <a:spcPts val="1200"/>
              </a:spcBef>
            </a:pPr>
            <a:r>
              <a:rPr lang="en-GB" sz="2000" dirty="0"/>
              <a:t>Wellbeing time </a:t>
            </a:r>
          </a:p>
          <a:p>
            <a:pPr lvl="1" algn="ctr">
              <a:spcBef>
                <a:spcPts val="1200"/>
              </a:spcBef>
            </a:pPr>
            <a:r>
              <a:rPr lang="en-GB" sz="2000" dirty="0"/>
              <a:t>Line Point Winner</a:t>
            </a:r>
          </a:p>
        </p:txBody>
      </p:sp>
    </p:spTree>
    <p:extLst>
      <p:ext uri="{BB962C8B-B14F-4D97-AF65-F5344CB8AC3E}">
        <p14:creationId xmlns:p14="http://schemas.microsoft.com/office/powerpoint/2010/main" val="1273874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0"/>
            <a:ext cx="11032173" cy="1200416"/>
          </a:xfrm>
        </p:spPr>
        <p:txBody>
          <a:bodyPr>
            <a:normAutofit/>
          </a:bodyPr>
          <a:lstStyle/>
          <a:p>
            <a:r>
              <a:rPr lang="en-GB" sz="4800" dirty="0"/>
              <a:t>Reading </a:t>
            </a:r>
          </a:p>
        </p:txBody>
      </p:sp>
      <p:sp>
        <p:nvSpPr>
          <p:cNvPr id="3" name="Content Placeholder 2"/>
          <p:cNvSpPr>
            <a:spLocks noGrp="1"/>
          </p:cNvSpPr>
          <p:nvPr>
            <p:ph idx="1"/>
          </p:nvPr>
        </p:nvSpPr>
        <p:spPr>
          <a:xfrm>
            <a:off x="740727" y="1312606"/>
            <a:ext cx="10099338" cy="4484455"/>
          </a:xfrm>
        </p:spPr>
        <p:txBody>
          <a:bodyPr>
            <a:noAutofit/>
          </a:bodyPr>
          <a:lstStyle/>
          <a:p>
            <a:pPr marL="45720" indent="0">
              <a:buNone/>
            </a:pPr>
            <a:r>
              <a:rPr lang="en-GB" sz="1600" dirty="0"/>
              <a:t>We love to read and promoting a love of reading is at the heart of our school, it underpins so many areas of learning and helps all children to access and develop so many other skills. We want to work closely with all of our families to ensure this continues at home. We want all of our children to engage and experience a wide range of texts including fiction, non fiction, newspapers, magazines, e-books etc. </a:t>
            </a:r>
          </a:p>
          <a:p>
            <a:r>
              <a:rPr lang="en-GB" sz="1600" dirty="0"/>
              <a:t>Individual books changed once a week and recorded in their reading journal – these books will be sent home on a Wednesday and should be returned to school the following Monday. </a:t>
            </a:r>
          </a:p>
          <a:p>
            <a:r>
              <a:rPr lang="en-GB" sz="1600" dirty="0"/>
              <a:t>Encourage daily reading of a range of texts. Reading should be recorded daily in the reading record at home.</a:t>
            </a:r>
          </a:p>
          <a:p>
            <a:r>
              <a:rPr lang="en-GB" sz="1600" dirty="0"/>
              <a:t>Library Books should be handed in on a Monday and will be changed on a Monday or Tuesday, group depending. </a:t>
            </a:r>
          </a:p>
          <a:p>
            <a:r>
              <a:rPr lang="en-GB" sz="1600" dirty="0"/>
              <a:t>The homework book is also used as a reading scrapbook this year; use this to show any book reviews, drawings, pictures, trips or anything else they may have done related to the books they have been reading. </a:t>
            </a:r>
          </a:p>
          <a:p>
            <a:pPr marL="45720" indent="0">
              <a:buNone/>
            </a:pPr>
            <a:r>
              <a:rPr lang="en-GB" sz="1600" dirty="0"/>
              <a:t>Please support your child to read every night. Whilst many children are confident readers already, reading aloud is an important skill to practise as well as sharing books and stories, discussing characters, plots and facts are all important parts of developing a good understanding of reading as well as the technical skills, not to mention sharing books together is a lovely thing to do. Don't forget to read to your child too, this helps to model expression and listening to others reading is also a really fun and useful thing to do. </a:t>
            </a:r>
          </a:p>
          <a:p>
            <a:pPr marL="45720" indent="0">
              <a:buNone/>
            </a:pPr>
            <a:endParaRPr lang="en-GB" sz="2200" dirty="0"/>
          </a:p>
        </p:txBody>
      </p:sp>
    </p:spTree>
    <p:extLst>
      <p:ext uri="{BB962C8B-B14F-4D97-AF65-F5344CB8AC3E}">
        <p14:creationId xmlns:p14="http://schemas.microsoft.com/office/powerpoint/2010/main" val="1546464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449" y="304800"/>
            <a:ext cx="10741364" cy="1200416"/>
          </a:xfrm>
        </p:spPr>
        <p:txBody>
          <a:bodyPr>
            <a:normAutofit/>
          </a:bodyPr>
          <a:lstStyle/>
          <a:p>
            <a:r>
              <a:rPr lang="en-GB" sz="4800" dirty="0"/>
              <a:t>Helping at home - phonics</a:t>
            </a:r>
          </a:p>
        </p:txBody>
      </p:sp>
      <p:sp>
        <p:nvSpPr>
          <p:cNvPr id="3" name="Content Placeholder 2"/>
          <p:cNvSpPr>
            <a:spLocks noGrp="1"/>
          </p:cNvSpPr>
          <p:nvPr>
            <p:ph idx="1"/>
          </p:nvPr>
        </p:nvSpPr>
        <p:spPr>
          <a:xfrm>
            <a:off x="839449" y="1903750"/>
            <a:ext cx="10741364" cy="3811249"/>
          </a:xfrm>
        </p:spPr>
        <p:txBody>
          <a:bodyPr>
            <a:noAutofit/>
          </a:bodyPr>
          <a:lstStyle/>
          <a:p>
            <a:r>
              <a:rPr lang="en-GB" dirty="0"/>
              <a:t>The children take part in daily phonics sessions</a:t>
            </a:r>
          </a:p>
          <a:p>
            <a:r>
              <a:rPr lang="en-GB" dirty="0"/>
              <a:t>The particular letter sounds and related words your child is working on will be sent out for you to work on them at home too. We follow the RWI scheme in school. There are lots of parent support guides and videos on </a:t>
            </a:r>
            <a:r>
              <a:rPr lang="en-GB" dirty="0" err="1"/>
              <a:t>youtube</a:t>
            </a:r>
            <a:r>
              <a:rPr lang="en-GB" dirty="0"/>
              <a:t> – please search for Ruth </a:t>
            </a:r>
            <a:r>
              <a:rPr lang="en-GB" dirty="0" err="1"/>
              <a:t>Miskin</a:t>
            </a:r>
            <a:r>
              <a:rPr lang="en-GB" dirty="0"/>
              <a:t>, RWI for further information</a:t>
            </a:r>
          </a:p>
          <a:p>
            <a:r>
              <a:rPr lang="en-GB" dirty="0"/>
              <a:t>The children will take a national phonics assessment towards the end of year one so any support you can offer your child at home will certainly help</a:t>
            </a:r>
          </a:p>
          <a:p>
            <a:r>
              <a:rPr lang="en-GB" dirty="0"/>
              <a:t>Apps and websites will be shared throughout the year via our school website page</a:t>
            </a:r>
          </a:p>
          <a:p>
            <a:pPr marL="45720" indent="0">
              <a:buNone/>
            </a:pPr>
            <a:endParaRPr lang="en-GB" sz="1600" b="1" dirty="0"/>
          </a:p>
          <a:p>
            <a:endParaRPr lang="en-GB" sz="1600" b="1" dirty="0"/>
          </a:p>
          <a:p>
            <a:endParaRPr lang="en-GB" sz="1600" b="1" dirty="0"/>
          </a:p>
        </p:txBody>
      </p:sp>
    </p:spTree>
    <p:extLst>
      <p:ext uri="{BB962C8B-B14F-4D97-AF65-F5344CB8AC3E}">
        <p14:creationId xmlns:p14="http://schemas.microsoft.com/office/powerpoint/2010/main" val="2704079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9272" y="304800"/>
            <a:ext cx="10471541" cy="1200416"/>
          </a:xfrm>
        </p:spPr>
        <p:txBody>
          <a:bodyPr>
            <a:normAutofit/>
          </a:bodyPr>
          <a:lstStyle/>
          <a:p>
            <a:r>
              <a:rPr lang="en-GB" sz="4800" dirty="0"/>
              <a:t>PE and Forest School Day and kit</a:t>
            </a:r>
          </a:p>
        </p:txBody>
      </p:sp>
      <p:sp>
        <p:nvSpPr>
          <p:cNvPr id="3" name="Content Placeholder 2"/>
          <p:cNvSpPr>
            <a:spLocks noGrp="1"/>
          </p:cNvSpPr>
          <p:nvPr>
            <p:ph idx="1"/>
          </p:nvPr>
        </p:nvSpPr>
        <p:spPr>
          <a:xfrm>
            <a:off x="1109272" y="1843790"/>
            <a:ext cx="10471541" cy="3871210"/>
          </a:xfrm>
        </p:spPr>
        <p:txBody>
          <a:bodyPr>
            <a:normAutofit/>
          </a:bodyPr>
          <a:lstStyle/>
          <a:p>
            <a:r>
              <a:rPr lang="en-GB" sz="2800" dirty="0"/>
              <a:t>PE is on a Tuesday </a:t>
            </a:r>
          </a:p>
          <a:p>
            <a:r>
              <a:rPr lang="en-GB" sz="2800" dirty="0"/>
              <a:t>Forest School is on a Wednesday</a:t>
            </a:r>
          </a:p>
          <a:p>
            <a:r>
              <a:rPr lang="en-GB" sz="2800" dirty="0"/>
              <a:t>They will take place outside where possible</a:t>
            </a:r>
          </a:p>
          <a:p>
            <a:r>
              <a:rPr lang="en-GB" sz="2800" dirty="0"/>
              <a:t>Make sure all PE and Forest School clothes are labelled (especially shoes, jumpers and coats)</a:t>
            </a:r>
          </a:p>
          <a:p>
            <a:r>
              <a:rPr lang="en-GB" sz="2800" dirty="0"/>
              <a:t>No jewellery to be worn on PE days</a:t>
            </a:r>
          </a:p>
          <a:p>
            <a:endParaRPr lang="en-GB" sz="3600" dirty="0"/>
          </a:p>
        </p:txBody>
      </p:sp>
    </p:spTree>
    <p:extLst>
      <p:ext uri="{BB962C8B-B14F-4D97-AF65-F5344CB8AC3E}">
        <p14:creationId xmlns:p14="http://schemas.microsoft.com/office/powerpoint/2010/main" val="3358632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319F0-8B86-4295-B80E-2466804B7F88}"/>
              </a:ext>
            </a:extLst>
          </p:cNvPr>
          <p:cNvSpPr>
            <a:spLocks noGrp="1"/>
          </p:cNvSpPr>
          <p:nvPr>
            <p:ph type="title"/>
          </p:nvPr>
        </p:nvSpPr>
        <p:spPr>
          <a:xfrm>
            <a:off x="611187" y="399784"/>
            <a:ext cx="9372600" cy="1200416"/>
          </a:xfrm>
        </p:spPr>
        <p:txBody>
          <a:bodyPr/>
          <a:lstStyle/>
          <a:p>
            <a:r>
              <a:rPr lang="en-GB" dirty="0"/>
              <a:t>Homework </a:t>
            </a:r>
          </a:p>
        </p:txBody>
      </p:sp>
      <p:sp>
        <p:nvSpPr>
          <p:cNvPr id="3" name="Content Placeholder 2">
            <a:extLst>
              <a:ext uri="{FF2B5EF4-FFF2-40B4-BE49-F238E27FC236}">
                <a16:creationId xmlns:a16="http://schemas.microsoft.com/office/drawing/2014/main" id="{164DCD90-6A1A-4CC7-8B7D-52802C820492}"/>
              </a:ext>
            </a:extLst>
          </p:cNvPr>
          <p:cNvSpPr>
            <a:spLocks noGrp="1"/>
          </p:cNvSpPr>
          <p:nvPr>
            <p:ph idx="1"/>
          </p:nvPr>
        </p:nvSpPr>
        <p:spPr>
          <a:xfrm>
            <a:off x="611187" y="1703439"/>
            <a:ext cx="10538594" cy="4114800"/>
          </a:xfrm>
        </p:spPr>
        <p:txBody>
          <a:bodyPr>
            <a:normAutofit fontScale="92500"/>
          </a:bodyPr>
          <a:lstStyle/>
          <a:p>
            <a:pPr marL="45720" indent="0">
              <a:buNone/>
            </a:pPr>
            <a:r>
              <a:rPr lang="en-GB" dirty="0"/>
              <a:t>All homework will be sent out on a Wednesday and we would like it back in school on the following Monday.</a:t>
            </a:r>
          </a:p>
          <a:p>
            <a:pPr marL="45720" indent="0">
              <a:buNone/>
            </a:pPr>
            <a:endParaRPr lang="en-GB" dirty="0"/>
          </a:p>
          <a:p>
            <a:pPr marL="45720" indent="0">
              <a:buNone/>
            </a:pPr>
            <a:r>
              <a:rPr lang="en-GB" dirty="0"/>
              <a:t>The children will receive a short weekly maths activity in their orange homework book linked to our area of learning in school – this will help to support and secure their mathematics knowledge. </a:t>
            </a:r>
          </a:p>
          <a:p>
            <a:pPr marL="45720" indent="0">
              <a:buNone/>
            </a:pPr>
            <a:endParaRPr lang="en-GB" dirty="0"/>
          </a:p>
          <a:p>
            <a:pPr marL="45720" indent="0">
              <a:buNone/>
            </a:pPr>
            <a:r>
              <a:rPr lang="en-GB" dirty="0"/>
              <a:t>Each half term an optional topic homework grid will be found in their orange homework book. These tasks are linked to the topic we will be covering in school and the children can receive house points for completing any of the additional homework they bring to school. </a:t>
            </a:r>
          </a:p>
          <a:p>
            <a:pPr marL="45720" indent="0">
              <a:buNone/>
            </a:pPr>
            <a:r>
              <a:rPr lang="en-GB" dirty="0"/>
              <a:t>They will also be asked to learn 5 or 6 Common Exception Words throughout the half term. </a:t>
            </a:r>
          </a:p>
          <a:p>
            <a:pPr marL="45720" indent="0">
              <a:buNone/>
            </a:pPr>
            <a:endParaRPr lang="en-GB" dirty="0"/>
          </a:p>
        </p:txBody>
      </p:sp>
    </p:spTree>
    <p:extLst>
      <p:ext uri="{BB962C8B-B14F-4D97-AF65-F5344CB8AC3E}">
        <p14:creationId xmlns:p14="http://schemas.microsoft.com/office/powerpoint/2010/main" val="3361684100"/>
      </p:ext>
    </p:extLst>
  </p:cSld>
  <p:clrMapOvr>
    <a:masterClrMapping/>
  </p:clrMapOvr>
</p:sld>
</file>

<file path=ppt/theme/theme1.xml><?xml version="1.0" encoding="utf-8"?>
<a:theme xmlns:a="http://schemas.openxmlformats.org/drawingml/2006/main" name="Children Playing 16x9">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03461883.potx" id="{18737D51-7733-4200-B5C9-BF22CA2CE631}" vid="{40CEFE45-12FF-4454-86EB-59F04C858872}"/>
    </a:ext>
  </a:extLst>
</a:theme>
</file>

<file path=ppt/theme/theme2.xml><?xml version="1.0" encoding="utf-8"?>
<a:theme xmlns:a="http://schemas.openxmlformats.org/drawingml/2006/main" name="Office Theme">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Children playing education presentation design (cartoon illustration, widescreen)</Template>
  <TotalTime>1095</TotalTime>
  <Words>1194</Words>
  <Application>Microsoft Office PowerPoint</Application>
  <PresentationFormat>Widescreen</PresentationFormat>
  <Paragraphs>91</Paragraphs>
  <Slides>12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Euphemia</vt:lpstr>
      <vt:lpstr>Wingdings</vt:lpstr>
      <vt:lpstr>Children Playing 16x9</vt:lpstr>
      <vt:lpstr>Welcome to  Year 1 </vt:lpstr>
      <vt:lpstr>Introductions</vt:lpstr>
      <vt:lpstr>PowerPoint Presentation</vt:lpstr>
      <vt:lpstr>Things to remember:</vt:lpstr>
      <vt:lpstr>Rewards</vt:lpstr>
      <vt:lpstr>Reading </vt:lpstr>
      <vt:lpstr>Helping at home - phonics</vt:lpstr>
      <vt:lpstr>PE and Forest School Day and kit</vt:lpstr>
      <vt:lpstr>Homework </vt:lpstr>
      <vt:lpstr>School Website</vt:lpstr>
      <vt:lpstr>Key Information:</vt:lpstr>
      <vt:lpstr>Year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 Welcome Meeting</dc:title>
  <dc:creator>Charlotte Evans</dc:creator>
  <cp:lastModifiedBy>Emma Florek</cp:lastModifiedBy>
  <cp:revision>68</cp:revision>
  <dcterms:created xsi:type="dcterms:W3CDTF">2016-09-11T17:19:27Z</dcterms:created>
  <dcterms:modified xsi:type="dcterms:W3CDTF">2025-09-03T12:06:46Z</dcterms:modified>
</cp:coreProperties>
</file>