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57" r:id="rId3"/>
    <p:sldId id="277" r:id="rId4"/>
    <p:sldId id="291" r:id="rId5"/>
    <p:sldId id="271" r:id="rId6"/>
    <p:sldId id="285" r:id="rId7"/>
    <p:sldId id="286" r:id="rId8"/>
    <p:sldId id="287" r:id="rId9"/>
    <p:sldId id="288" r:id="rId10"/>
    <p:sldId id="274" r:id="rId11"/>
    <p:sldId id="289" r:id="rId12"/>
    <p:sldId id="284" r:id="rId13"/>
    <p:sldId id="275" r:id="rId14"/>
    <p:sldId id="290" r:id="rId15"/>
    <p:sldId id="292" r:id="rId16"/>
    <p:sldId id="276" r:id="rId17"/>
    <p:sldId id="278" r:id="rId18"/>
    <p:sldId id="279" r:id="rId19"/>
    <p:sldId id="280"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3C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44" autoAdjust="0"/>
    <p:restoredTop sz="94660"/>
  </p:normalViewPr>
  <p:slideViewPr>
    <p:cSldViewPr snapToGrid="0">
      <p:cViewPr varScale="1">
        <p:scale>
          <a:sx n="72" d="100"/>
          <a:sy n="72" d="100"/>
        </p:scale>
        <p:origin x="594" y="78"/>
      </p:cViewPr>
      <p:guideLst>
        <p:guide orient="horz" pos="2160"/>
        <p:guide pos="3840"/>
      </p:guideLst>
    </p:cSldViewPr>
  </p:slideViewPr>
  <p:notesTextViewPr>
    <p:cViewPr>
      <p:scale>
        <a:sx n="1" d="1"/>
        <a:sy n="1" d="1"/>
      </p:scale>
      <p:origin x="0" y="0"/>
    </p:cViewPr>
  </p:notesTextViewPr>
  <p:notesViewPr>
    <p:cSldViewPr snapToGrid="0">
      <p:cViewPr varScale="1">
        <p:scale>
          <a:sx n="65" d="100"/>
          <a:sy n="65" d="100"/>
        </p:scale>
        <p:origin x="278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EB33BB8-6C7A-4BE0-9B55-9EAC48D52EC6}" type="datetimeFigureOut">
              <a:rPr lang="en-US"/>
              <a:t>9/10/2021</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3F7AA83-DE31-4E93-AB07-EF7FB05F6670}" type="slidenum">
              <a:rPr/>
              <a:t>‹#›</a:t>
            </a:fld>
            <a:endParaRPr/>
          </a:p>
        </p:txBody>
      </p:sp>
    </p:spTree>
    <p:extLst>
      <p:ext uri="{BB962C8B-B14F-4D97-AF65-F5344CB8AC3E}">
        <p14:creationId xmlns:p14="http://schemas.microsoft.com/office/powerpoint/2010/main" val="3221290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11EF64-F73B-4314-BB6F-BC0937BBDF19}" type="datetimeFigureOut">
              <a:rPr lang="en-US"/>
              <a:t>9/10/2021</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5E2820-AFE1-45FA-949E-17BDB534E1DC}" type="slidenum">
              <a:rPr/>
              <a:t>‹#›</a:t>
            </a:fld>
            <a:endParaRPr/>
          </a:p>
        </p:txBody>
      </p:sp>
    </p:spTree>
    <p:extLst>
      <p:ext uri="{BB962C8B-B14F-4D97-AF65-F5344CB8AC3E}">
        <p14:creationId xmlns:p14="http://schemas.microsoft.com/office/powerpoint/2010/main" val="3157997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35E2820-AFE1-45FA-949E-17BDB534E1DC}" type="slidenum">
              <a:rPr lang="en-US" smtClean="0"/>
              <a:t>1</a:t>
            </a:fld>
            <a:endParaRPr lang="en-US"/>
          </a:p>
        </p:txBody>
      </p:sp>
    </p:spTree>
    <p:extLst>
      <p:ext uri="{BB962C8B-B14F-4D97-AF65-F5344CB8AC3E}">
        <p14:creationId xmlns:p14="http://schemas.microsoft.com/office/powerpoint/2010/main" val="306991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2</a:t>
            </a:fld>
            <a:endParaRPr lang="en-US"/>
          </a:p>
        </p:txBody>
      </p:sp>
    </p:spTree>
    <p:extLst>
      <p:ext uri="{BB962C8B-B14F-4D97-AF65-F5344CB8AC3E}">
        <p14:creationId xmlns:p14="http://schemas.microsoft.com/office/powerpoint/2010/main" val="6609355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5213" y="304800"/>
            <a:ext cx="7091361" cy="2793906"/>
          </a:xfrm>
        </p:spPr>
        <p:txBody>
          <a:bodyPr anchor="b">
            <a:normAutofit/>
          </a:bodyPr>
          <a:lstStyle>
            <a:lvl1pPr algn="l">
              <a:lnSpc>
                <a:spcPct val="80000"/>
              </a:lnSpc>
              <a:defRPr sz="6600"/>
            </a:lvl1pPr>
          </a:lstStyle>
          <a:p>
            <a:r>
              <a:rPr lang="en-US"/>
              <a:t>Click to edit Master title style</a:t>
            </a:r>
            <a:endParaRPr/>
          </a:p>
        </p:txBody>
      </p:sp>
      <p:sp>
        <p:nvSpPr>
          <p:cNvPr id="3" name="Subtitle 2"/>
          <p:cNvSpPr>
            <a:spLocks noGrp="1"/>
          </p:cNvSpPr>
          <p:nvPr>
            <p:ph type="subTitle" idx="1"/>
          </p:nvPr>
        </p:nvSpPr>
        <p:spPr>
          <a:xfrm>
            <a:off x="1065213" y="3108804"/>
            <a:ext cx="7091361" cy="838200"/>
          </a:xfrm>
        </p:spPr>
        <p:txBody>
          <a:bodyPr/>
          <a:lstStyle>
            <a:lvl1pPr marL="0" indent="0" algn="l">
              <a:spcBef>
                <a:spcPts val="0"/>
              </a:spcBef>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sp>
        <p:nvSpPr>
          <p:cNvPr id="8" name="Date Placeholder 7"/>
          <p:cNvSpPr>
            <a:spLocks noGrp="1"/>
          </p:cNvSpPr>
          <p:nvPr>
            <p:ph type="dt" sz="half" idx="10"/>
          </p:nvPr>
        </p:nvSpPr>
        <p:spPr/>
        <p:txBody>
          <a:bodyPr/>
          <a:lstStyle/>
          <a:p>
            <a:fld id="{9D3B9702-7FBF-4720-8670-571C5E7EEDDE}" type="datetime1">
              <a:rPr lang="en-US"/>
              <a:t>9/10/2021</a:t>
            </a:fld>
            <a:endParaRPr/>
          </a:p>
        </p:txBody>
      </p:sp>
      <p:sp>
        <p:nvSpPr>
          <p:cNvPr id="9" name="Footer Placeholder 8"/>
          <p:cNvSpPr>
            <a:spLocks noGrp="1"/>
          </p:cNvSpPr>
          <p:nvPr>
            <p:ph type="ftr" sz="quarter" idx="11"/>
          </p:nvPr>
        </p:nvSpPr>
        <p:spPr/>
        <p:txBody>
          <a:bodyPr/>
          <a:lstStyle/>
          <a:p>
            <a:endParaRPr/>
          </a:p>
        </p:txBody>
      </p:sp>
      <p:sp>
        <p:nvSpPr>
          <p:cNvPr id="10" name="Slide Number Placeholder 9"/>
          <p:cNvSpPr>
            <a:spLocks noGrp="1"/>
          </p:cNvSpPr>
          <p:nvPr>
            <p:ph type="sldNum" sz="quarter" idx="12"/>
          </p:nvPr>
        </p:nvSpPr>
        <p:spPr/>
        <p:txBody>
          <a:bodyPr/>
          <a:lstStyle/>
          <a:p>
            <a:fld id="{8FDBFFB2-86D9-4B8F-A59A-553A60B94BBE}" type="slidenum">
              <a:rPr/>
              <a:pPr/>
              <a:t>‹#›</a:t>
            </a:fld>
            <a:endParaRPr/>
          </a:p>
        </p:txBody>
      </p:sp>
    </p:spTree>
    <p:extLst>
      <p:ext uri="{BB962C8B-B14F-4D97-AF65-F5344CB8AC3E}">
        <p14:creationId xmlns:p14="http://schemas.microsoft.com/office/powerpoint/2010/main" val="1890547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7427AEA-BBBB-4C9B-AB23-214EAA8AB789}" type="datetime1">
              <a:rPr lang="en-US"/>
              <a:t>9/10/2021</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4207666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65014" y="304801"/>
            <a:ext cx="1715800" cy="54102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2209800" y="304801"/>
            <a:ext cx="7502814"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791CA30-F5CD-4CA0-B16A-349C6F830700}" type="datetime1">
              <a:rPr lang="en-US"/>
              <a:t>9/10/2021</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29949773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7B3AF48E-ABA0-4B58-B562-D1D7408067C4}" type="datetime1">
              <a:rPr lang="en-US"/>
              <a:t>9/10/2021</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589990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180013" y="1600200"/>
            <a:ext cx="6400801" cy="2486025"/>
          </a:xfrm>
        </p:spPr>
        <p:txBody>
          <a:bodyPr anchor="b">
            <a:normAutofit/>
          </a:bodyPr>
          <a:lstStyle>
            <a:lvl1pPr>
              <a:defRPr sz="5200"/>
            </a:lvl1pPr>
          </a:lstStyle>
          <a:p>
            <a:r>
              <a:rPr lang="en-US"/>
              <a:t>Click to edit Master title style</a:t>
            </a:r>
            <a:endParaRPr/>
          </a:p>
        </p:txBody>
      </p:sp>
      <p:sp>
        <p:nvSpPr>
          <p:cNvPr id="3" name="Text Placeholder 2"/>
          <p:cNvSpPr>
            <a:spLocks noGrp="1"/>
          </p:cNvSpPr>
          <p:nvPr>
            <p:ph type="body" idx="1"/>
          </p:nvPr>
        </p:nvSpPr>
        <p:spPr>
          <a:xfrm>
            <a:off x="5180011" y="4105029"/>
            <a:ext cx="6400801" cy="914400"/>
          </a:xfrm>
        </p:spPr>
        <p:txBody>
          <a:bodyPr>
            <a:normAutofit/>
          </a:bodyPr>
          <a:lstStyle>
            <a:lvl1pPr marL="0" indent="0">
              <a:buNone/>
              <a:defRPr sz="2000">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A5034C-8BD9-4B0C-893B-33834FAB227F}" type="datetime1">
              <a:rPr lang="en-US"/>
              <a:t>9/10/2021</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117916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2208213" y="1600200"/>
            <a:ext cx="4572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7008813" y="1600200"/>
            <a:ext cx="4572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7CD787AA-CBCD-47F9-A04C-7106C508CDE4}" type="datetime1">
              <a:rPr lang="en-US"/>
              <a:t>9/10/2021</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0775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22082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08213" y="2505075"/>
            <a:ext cx="4572000" cy="33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7008813" y="1600200"/>
            <a:ext cx="4572000" cy="823912"/>
          </a:xfrm>
        </p:spPr>
        <p:txBody>
          <a:bodyPr anchor="ctr">
            <a:noAutofit/>
          </a:bodyPr>
          <a:lstStyle>
            <a:lvl1pPr marL="0" indent="0">
              <a:spcBef>
                <a:spcPts val="0"/>
              </a:spcBef>
              <a:buNone/>
              <a:defRPr sz="21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008813" y="2505075"/>
            <a:ext cx="4572000" cy="33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AD1CC9DD-75F5-4611-BA0B-CFB1A226639C}" type="datetime1">
              <a:rPr lang="en-US"/>
              <a:t>9/10/2021</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83304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5980F1F9-2D3D-4243-878F-D000C3F2A1C4}" type="datetime1">
              <a:rPr lang="en-US"/>
              <a:t>9/10/2021</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3698309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ABCBE8-1824-4658-A8BB-BECFAEB7E35A}" type="datetime1">
              <a:rPr lang="en-US"/>
              <a:t>9/10/2021</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222252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a:t>Click to edit Master title style</a:t>
            </a:r>
            <a:endParaRPr/>
          </a:p>
        </p:txBody>
      </p:sp>
      <p:sp>
        <p:nvSpPr>
          <p:cNvPr id="3" name="Content Placeholder 2"/>
          <p:cNvSpPr>
            <a:spLocks noGrp="1"/>
          </p:cNvSpPr>
          <p:nvPr>
            <p:ph idx="1"/>
          </p:nvPr>
        </p:nvSpPr>
        <p:spPr>
          <a:xfrm>
            <a:off x="1293813" y="533400"/>
            <a:ext cx="6858000" cy="4800600"/>
          </a:xfrm>
        </p:spPr>
        <p:txBody>
          <a:bodyPr>
            <a:normAutofit/>
          </a:bodyPr>
          <a:lstStyle>
            <a:lvl1pPr>
              <a:defRPr sz="2400"/>
            </a:lvl1pPr>
            <a:lvl2pPr>
              <a:defRPr sz="2000"/>
            </a:lvl2pPr>
            <a:lvl3pPr>
              <a:defRPr sz="1800"/>
            </a:lvl3pPr>
            <a:lvl4pPr>
              <a:defRPr sz="16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85CD17-C377-4DE5-9FCA-CC7471605C58}" type="datetime1">
              <a:rPr lang="en-US"/>
              <a:t>9/10/2021</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189770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837612" y="2277477"/>
            <a:ext cx="2743201" cy="2322178"/>
          </a:xfrm>
        </p:spPr>
        <p:txBody>
          <a:bodyPr anchor="b">
            <a:normAutofit/>
          </a:bodyPr>
          <a:lstStyle>
            <a:lvl1pPr>
              <a:defRPr sz="2600">
                <a:solidFill>
                  <a:schemeClr val="accent2"/>
                </a:solidFill>
              </a:defRPr>
            </a:lvl1pPr>
          </a:lstStyle>
          <a:p>
            <a:r>
              <a:rPr lang="en-US"/>
              <a:t>Click to edit Master title style</a:t>
            </a:r>
            <a:endParaRPr/>
          </a:p>
        </p:txBody>
      </p:sp>
      <p:sp>
        <p:nvSpPr>
          <p:cNvPr id="8" name="Rounded Rectangle 7"/>
          <p:cNvSpPr/>
          <p:nvPr/>
        </p:nvSpPr>
        <p:spPr>
          <a:xfrm>
            <a:off x="1293812" y="533400"/>
            <a:ext cx="6858001" cy="4800600"/>
          </a:xfrm>
          <a:prstGeom prst="roundRect">
            <a:avLst>
              <a:gd name="adj" fmla="val 4409"/>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Picture Placeholder 2" descr="An empty placeholder to add an image. Click on the placeholder and select the image that you wish to add."/>
          <p:cNvSpPr>
            <a:spLocks noGrp="1"/>
          </p:cNvSpPr>
          <p:nvPr>
            <p:ph type="pic" idx="1"/>
          </p:nvPr>
        </p:nvSpPr>
        <p:spPr>
          <a:xfrm>
            <a:off x="1408112" y="647700"/>
            <a:ext cx="6629400" cy="4572000"/>
          </a:xfrm>
          <a:prstGeom prst="roundRect">
            <a:avLst>
              <a:gd name="adj" fmla="val 3725"/>
            </a:avLst>
          </a:prstGeom>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8837614" y="4583187"/>
            <a:ext cx="2743200" cy="1131813"/>
          </a:xfrm>
        </p:spPr>
        <p:txBody>
          <a:bodyPr>
            <a:normAutofit/>
          </a:bodyPr>
          <a:lstStyle>
            <a:lvl1pPr marL="0" indent="0">
              <a:spcBef>
                <a:spcPts val="1000"/>
              </a:spcBef>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9BE9F02-BE96-4BAE-86A5-1FA60D24CAE2}" type="datetime1">
              <a:rPr lang="en-US"/>
              <a:t>9/10/2021</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8FDBFFB2-86D9-4B8F-A59A-553A60B94BBE}" type="slidenum">
              <a:rPr/>
              <a:t>‹#›</a:t>
            </a:fld>
            <a:endParaRPr/>
          </a:p>
        </p:txBody>
      </p:sp>
    </p:spTree>
    <p:extLst>
      <p:ext uri="{BB962C8B-B14F-4D97-AF65-F5344CB8AC3E}">
        <p14:creationId xmlns:p14="http://schemas.microsoft.com/office/powerpoint/2010/main" val="63930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08213" y="304800"/>
            <a:ext cx="9372600" cy="1200416"/>
          </a:xfrm>
          <a:prstGeom prst="rect">
            <a:avLst/>
          </a:prstGeom>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2208213" y="1600200"/>
            <a:ext cx="93726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253576" y="6505078"/>
            <a:ext cx="964036" cy="228600"/>
          </a:xfrm>
          <a:prstGeom prst="rect">
            <a:avLst/>
          </a:prstGeom>
        </p:spPr>
        <p:txBody>
          <a:bodyPr vert="horz" lIns="91440" tIns="45720" rIns="91440" bIns="45720" rtlCol="0" anchor="ctr"/>
          <a:lstStyle>
            <a:lvl1pPr algn="l">
              <a:defRPr sz="1100">
                <a:solidFill>
                  <a:schemeClr val="tx2"/>
                </a:solidFill>
              </a:defRPr>
            </a:lvl1pPr>
          </a:lstStyle>
          <a:p>
            <a:fld id="{9D3B9702-7FBF-4720-8670-571C5E7EEDDE}" type="datetime1">
              <a:rPr lang="en-US" smtClean="0"/>
              <a:pPr/>
              <a:t>9/10/2021</a:t>
            </a:fld>
            <a:endParaRPr lang="en-US" dirty="0"/>
          </a:p>
        </p:txBody>
      </p:sp>
      <p:sp>
        <p:nvSpPr>
          <p:cNvPr id="5" name="Footer Placeholder 4"/>
          <p:cNvSpPr>
            <a:spLocks noGrp="1"/>
          </p:cNvSpPr>
          <p:nvPr>
            <p:ph type="ftr" sz="quarter" idx="3"/>
          </p:nvPr>
        </p:nvSpPr>
        <p:spPr>
          <a:xfrm>
            <a:off x="1280159" y="6505078"/>
            <a:ext cx="6876415" cy="228600"/>
          </a:xfrm>
          <a:prstGeom prst="rect">
            <a:avLst/>
          </a:prstGeom>
        </p:spPr>
        <p:txBody>
          <a:bodyPr vert="horz" lIns="91440" tIns="45720" rIns="91440" bIns="45720" rtlCol="0" anchor="ctr"/>
          <a:lstStyle>
            <a:lvl1pPr algn="l">
              <a:defRPr sz="1100">
                <a:solidFill>
                  <a:schemeClr val="tx2"/>
                </a:solidFill>
              </a:defRPr>
            </a:lvl1pPr>
          </a:lstStyle>
          <a:p>
            <a:endParaRPr lang="en-US"/>
          </a:p>
        </p:txBody>
      </p:sp>
      <p:sp>
        <p:nvSpPr>
          <p:cNvPr id="6" name="Slide Number Placeholder 5"/>
          <p:cNvSpPr>
            <a:spLocks noGrp="1"/>
          </p:cNvSpPr>
          <p:nvPr>
            <p:ph type="sldNum" sz="quarter" idx="4"/>
          </p:nvPr>
        </p:nvSpPr>
        <p:spPr>
          <a:xfrm>
            <a:off x="11580814" y="6280298"/>
            <a:ext cx="533399" cy="349101"/>
          </a:xfrm>
          <a:prstGeom prst="rect">
            <a:avLst/>
          </a:prstGeom>
        </p:spPr>
        <p:txBody>
          <a:bodyPr vert="horz" lIns="91440" tIns="45720" rIns="91440" bIns="45720" rtlCol="0" anchor="ctr"/>
          <a:lstStyle>
            <a:lvl1pPr algn="ctr">
              <a:defRPr sz="1100" b="1">
                <a:solidFill>
                  <a:srgbClr val="AB3C19"/>
                </a:solidFill>
              </a:defRPr>
            </a:lvl1pPr>
          </a:lstStyle>
          <a:p>
            <a:fld id="{8FDBFFB2-86D9-4B8F-A59A-553A60B94BBE}" type="slidenum">
              <a:rPr lang="en-US" smtClean="0"/>
              <a:pPr/>
              <a:t>‹#›</a:t>
            </a:fld>
            <a:endParaRPr lang="en-US"/>
          </a:p>
        </p:txBody>
      </p:sp>
    </p:spTree>
    <p:extLst>
      <p:ext uri="{BB962C8B-B14F-4D97-AF65-F5344CB8AC3E}">
        <p14:creationId xmlns:p14="http://schemas.microsoft.com/office/powerpoint/2010/main" val="1170255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400"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corbridgefirst.northumberland.sch.uk/"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oxfordowl.co.uk/"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1976" y="3141899"/>
            <a:ext cx="7091361" cy="2793906"/>
          </a:xfrm>
        </p:spPr>
        <p:txBody>
          <a:bodyPr/>
          <a:lstStyle/>
          <a:p>
            <a:pPr algn="ctr"/>
            <a:r>
              <a:rPr lang="en-US" dirty="0"/>
              <a:t>Year 2 Welcome Meeting</a:t>
            </a:r>
          </a:p>
        </p:txBody>
      </p:sp>
      <p:pic>
        <p:nvPicPr>
          <p:cNvPr id="4" name="Picture 3" descr="Description: school logo coloured"/>
          <p:cNvPicPr/>
          <p:nvPr/>
        </p:nvPicPr>
        <p:blipFill>
          <a:blip r:embed="rId3"/>
          <a:srcRect/>
          <a:stretch>
            <a:fillRect/>
          </a:stretch>
        </p:blipFill>
        <p:spPr bwMode="auto">
          <a:xfrm>
            <a:off x="4155714" y="277957"/>
            <a:ext cx="3880571" cy="3232006"/>
          </a:xfrm>
          <a:prstGeom prst="rect">
            <a:avLst/>
          </a:prstGeom>
          <a:noFill/>
          <a:ln w="9525">
            <a:noFill/>
            <a:miter lim="800000"/>
            <a:headEnd/>
            <a:tailEnd/>
          </a:ln>
        </p:spPr>
      </p:pic>
    </p:spTree>
    <p:extLst>
      <p:ext uri="{BB962C8B-B14F-4D97-AF65-F5344CB8AC3E}">
        <p14:creationId xmlns:p14="http://schemas.microsoft.com/office/powerpoint/2010/main" val="35784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152" y="145773"/>
            <a:ext cx="5782848" cy="842607"/>
          </a:xfrm>
          <a:solidFill>
            <a:schemeClr val="bg1"/>
          </a:solidFill>
          <a:ln>
            <a:solidFill>
              <a:srgbClr val="00B050"/>
            </a:solidFill>
          </a:ln>
        </p:spPr>
        <p:txBody>
          <a:bodyPr>
            <a:normAutofit/>
          </a:bodyPr>
          <a:lstStyle/>
          <a:p>
            <a:r>
              <a:rPr lang="en-GB" sz="4800" b="1" u="sng" dirty="0">
                <a:latin typeface="Bradley Hand ITC" panose="03070402050302030203" pitchFamily="66" charset="0"/>
              </a:rPr>
              <a:t>Curriculum Overview</a:t>
            </a:r>
          </a:p>
        </p:txBody>
      </p:sp>
      <p:sp>
        <p:nvSpPr>
          <p:cNvPr id="3" name="Content Placeholder 2"/>
          <p:cNvSpPr>
            <a:spLocks noGrp="1"/>
          </p:cNvSpPr>
          <p:nvPr>
            <p:ph idx="1"/>
          </p:nvPr>
        </p:nvSpPr>
        <p:spPr>
          <a:xfrm>
            <a:off x="2208213" y="1600200"/>
            <a:ext cx="9372600" cy="4535558"/>
          </a:xfrm>
          <a:solidFill>
            <a:schemeClr val="bg1"/>
          </a:solidFill>
          <a:ln>
            <a:solidFill>
              <a:srgbClr val="00B050"/>
            </a:solidFill>
          </a:ln>
        </p:spPr>
        <p:txBody>
          <a:bodyPr>
            <a:noAutofit/>
          </a:bodyPr>
          <a:lstStyle/>
          <a:p>
            <a:r>
              <a:rPr lang="en-GB" sz="3200" dirty="0">
                <a:latin typeface="Bradley Hand ITC" panose="03070402050302030203" pitchFamily="66" charset="0"/>
              </a:rPr>
              <a:t>Topics in all subjects change each half term. You will find guidance on how you can help in the curriculum booklets</a:t>
            </a:r>
          </a:p>
          <a:p>
            <a:r>
              <a:rPr lang="en-GB" sz="3200" dirty="0">
                <a:latin typeface="Bradley Hand ITC" panose="03070402050302030203" pitchFamily="66" charset="0"/>
              </a:rPr>
              <a:t>Each half term the curriculum overview booklet will be shared on the school website </a:t>
            </a:r>
            <a:r>
              <a:rPr lang="en-GB" sz="3200" dirty="0">
                <a:latin typeface="Bradley Hand ITC" panose="03070402050302030203" pitchFamily="66" charset="0"/>
                <a:hlinkClick r:id="rId2"/>
              </a:rPr>
              <a:t>www.corbridgefirst.northumberland.sch.uk</a:t>
            </a:r>
            <a:r>
              <a:rPr lang="en-GB" sz="3200" dirty="0">
                <a:latin typeface="Bradley Hand ITC" panose="03070402050302030203" pitchFamily="66" charset="0"/>
              </a:rPr>
              <a:t> </a:t>
            </a:r>
          </a:p>
          <a:p>
            <a:r>
              <a:rPr lang="en-GB" sz="3200" dirty="0">
                <a:latin typeface="Bradley Hand ITC" panose="03070402050302030203" pitchFamily="66" charset="0"/>
              </a:rPr>
              <a:t>Under the teaching and learning section of the website any relevant information will be shared under the year 2 2021-2022 tab</a:t>
            </a:r>
          </a:p>
        </p:txBody>
      </p:sp>
    </p:spTree>
    <p:extLst>
      <p:ext uri="{BB962C8B-B14F-4D97-AF65-F5344CB8AC3E}">
        <p14:creationId xmlns:p14="http://schemas.microsoft.com/office/powerpoint/2010/main" val="4278616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3152" y="238539"/>
            <a:ext cx="6167161" cy="855859"/>
          </a:xfrm>
          <a:solidFill>
            <a:schemeClr val="bg1"/>
          </a:solidFill>
          <a:ln>
            <a:solidFill>
              <a:srgbClr val="00B050"/>
            </a:solidFill>
          </a:ln>
        </p:spPr>
        <p:txBody>
          <a:bodyPr>
            <a:normAutofit/>
          </a:bodyPr>
          <a:lstStyle/>
          <a:p>
            <a:r>
              <a:rPr lang="en-GB" sz="4800" b="1" u="sng" dirty="0">
                <a:latin typeface="Bradley Hand ITC" panose="03070402050302030203" pitchFamily="66" charset="0"/>
              </a:rPr>
              <a:t>Curriculum Overview</a:t>
            </a:r>
          </a:p>
        </p:txBody>
      </p:sp>
      <p:sp>
        <p:nvSpPr>
          <p:cNvPr id="3" name="Content Placeholder 2"/>
          <p:cNvSpPr>
            <a:spLocks noGrp="1"/>
          </p:cNvSpPr>
          <p:nvPr>
            <p:ph idx="1"/>
          </p:nvPr>
        </p:nvSpPr>
        <p:spPr>
          <a:xfrm>
            <a:off x="2208213" y="1600200"/>
            <a:ext cx="9372600" cy="3819940"/>
          </a:xfrm>
          <a:solidFill>
            <a:schemeClr val="bg1"/>
          </a:solidFill>
          <a:ln>
            <a:solidFill>
              <a:srgbClr val="00B050"/>
            </a:solidFill>
          </a:ln>
        </p:spPr>
        <p:txBody>
          <a:bodyPr>
            <a:noAutofit/>
          </a:bodyPr>
          <a:lstStyle/>
          <a:p>
            <a:r>
              <a:rPr lang="en-GB" sz="3600" dirty="0">
                <a:latin typeface="Bradley Hand ITC" panose="03070402050302030203" pitchFamily="66" charset="0"/>
              </a:rPr>
              <a:t>A lot of autumn 1 is spend getting to know the children and revisiting any gaps in their knowledge to help us have a wonderful start in Year 2</a:t>
            </a:r>
          </a:p>
          <a:p>
            <a:r>
              <a:rPr lang="en-GB" sz="3600" dirty="0">
                <a:latin typeface="Bradley Hand ITC" panose="03070402050302030203" pitchFamily="66" charset="0"/>
              </a:rPr>
              <a:t>Regular assessments across all subjects will take place to track progress so planning can suitably challenge all children</a:t>
            </a:r>
          </a:p>
        </p:txBody>
      </p:sp>
    </p:spTree>
    <p:extLst>
      <p:ext uri="{BB962C8B-B14F-4D97-AF65-F5344CB8AC3E}">
        <p14:creationId xmlns:p14="http://schemas.microsoft.com/office/powerpoint/2010/main" val="2659192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8213" y="689112"/>
            <a:ext cx="3742013" cy="816103"/>
          </a:xfrm>
          <a:solidFill>
            <a:schemeClr val="bg1"/>
          </a:solidFill>
          <a:ln>
            <a:solidFill>
              <a:srgbClr val="00B050"/>
            </a:solidFill>
          </a:ln>
        </p:spPr>
        <p:txBody>
          <a:bodyPr>
            <a:normAutofit/>
          </a:bodyPr>
          <a:lstStyle/>
          <a:p>
            <a:r>
              <a:rPr lang="en-GB" sz="4800" b="1" u="sng" dirty="0">
                <a:latin typeface="Bradley Hand ITC" panose="03070402050302030203" pitchFamily="66" charset="0"/>
              </a:rPr>
              <a:t>Celebrations</a:t>
            </a:r>
          </a:p>
        </p:txBody>
      </p:sp>
      <p:sp>
        <p:nvSpPr>
          <p:cNvPr id="3" name="Subtitle 2"/>
          <p:cNvSpPr>
            <a:spLocks noGrp="1"/>
          </p:cNvSpPr>
          <p:nvPr>
            <p:ph idx="1"/>
          </p:nvPr>
        </p:nvSpPr>
        <p:spPr>
          <a:solidFill>
            <a:schemeClr val="bg1"/>
          </a:solidFill>
          <a:ln>
            <a:solidFill>
              <a:srgbClr val="00B050"/>
            </a:solidFill>
          </a:ln>
        </p:spPr>
        <p:txBody>
          <a:bodyPr>
            <a:normAutofit lnSpcReduction="10000"/>
          </a:bodyPr>
          <a:lstStyle/>
          <a:p>
            <a:pPr marL="571500" indent="-571500">
              <a:buFont typeface="Arial" panose="020B0604020202020204" pitchFamily="34" charset="0"/>
              <a:buChar char="•"/>
            </a:pPr>
            <a:r>
              <a:rPr lang="en-GB" sz="3200" dirty="0">
                <a:latin typeface="Bradley Hand ITC" panose="03070402050302030203" pitchFamily="66" charset="0"/>
              </a:rPr>
              <a:t>Mathematicians and writer of the week will still be awarded certificates during a classroom celebration</a:t>
            </a:r>
          </a:p>
          <a:p>
            <a:pPr marL="571500" indent="-571500">
              <a:buFont typeface="Arial" panose="020B0604020202020204" pitchFamily="34" charset="0"/>
              <a:buChar char="•"/>
            </a:pPr>
            <a:r>
              <a:rPr lang="en-GB" sz="3200" dirty="0">
                <a:solidFill>
                  <a:schemeClr val="tx1"/>
                </a:solidFill>
                <a:latin typeface="Bradley Hand ITC" panose="03070402050302030203" pitchFamily="66" charset="0"/>
              </a:rPr>
              <a:t>School360 points awarded for many things throughout the week. The child with the most points will be celebrated in class!</a:t>
            </a:r>
          </a:p>
          <a:p>
            <a:pPr marL="571500" indent="-571500">
              <a:buFont typeface="Arial" panose="020B0604020202020204" pitchFamily="34" charset="0"/>
              <a:buChar char="•"/>
            </a:pPr>
            <a:r>
              <a:rPr lang="en-GB" sz="3200" dirty="0">
                <a:latin typeface="Bradley Hand ITC" panose="03070402050302030203" pitchFamily="66" charset="0"/>
              </a:rPr>
              <a:t>Proud wall – the children will be given ownership to update their gallery space with any work they are proud of at any point in the week!</a:t>
            </a:r>
            <a:endParaRPr lang="en-GB" sz="3200" dirty="0">
              <a:solidFill>
                <a:schemeClr val="tx1"/>
              </a:solidFill>
              <a:latin typeface="Bradley Hand ITC" panose="03070402050302030203" pitchFamily="66" charset="0"/>
            </a:endParaRPr>
          </a:p>
          <a:p>
            <a:pPr marL="571500" indent="-571500">
              <a:buFont typeface="Arial" panose="020B0604020202020204" pitchFamily="34" charset="0"/>
              <a:buChar char="•"/>
            </a:pPr>
            <a:endParaRPr lang="en-GB" sz="3600" dirty="0">
              <a:solidFill>
                <a:schemeClr val="tx1"/>
              </a:solidFill>
            </a:endParaRPr>
          </a:p>
          <a:p>
            <a:pPr marL="571500" indent="-571500">
              <a:buFont typeface="Arial" panose="020B0604020202020204" pitchFamily="34" charset="0"/>
              <a:buChar char="•"/>
            </a:pPr>
            <a:endParaRPr lang="en-GB" sz="3600" dirty="0">
              <a:solidFill>
                <a:schemeClr val="bg1">
                  <a:lumMod val="50000"/>
                </a:schemeClr>
              </a:solidFill>
            </a:endParaRPr>
          </a:p>
        </p:txBody>
      </p:sp>
    </p:spTree>
    <p:extLst>
      <p:ext uri="{BB962C8B-B14F-4D97-AF65-F5344CB8AC3E}">
        <p14:creationId xmlns:p14="http://schemas.microsoft.com/office/powerpoint/2010/main" val="15693608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8053" y="171184"/>
            <a:ext cx="6096000" cy="1061268"/>
          </a:xfrm>
          <a:solidFill>
            <a:schemeClr val="bg1"/>
          </a:solidFill>
          <a:ln>
            <a:solidFill>
              <a:srgbClr val="00B050"/>
            </a:solidFill>
          </a:ln>
        </p:spPr>
        <p:txBody>
          <a:bodyPr>
            <a:noAutofit/>
          </a:bodyPr>
          <a:lstStyle/>
          <a:p>
            <a:r>
              <a:rPr lang="en-GB" sz="3600" b="1" u="sng" dirty="0">
                <a:latin typeface="Bradley Hand ITC" panose="03070402050302030203" pitchFamily="66" charset="0"/>
              </a:rPr>
              <a:t>Home reading and helping at home</a:t>
            </a:r>
          </a:p>
        </p:txBody>
      </p:sp>
      <p:sp>
        <p:nvSpPr>
          <p:cNvPr id="3" name="Content Placeholder 2"/>
          <p:cNvSpPr>
            <a:spLocks noGrp="1"/>
          </p:cNvSpPr>
          <p:nvPr>
            <p:ph idx="1"/>
          </p:nvPr>
        </p:nvSpPr>
        <p:spPr>
          <a:xfrm>
            <a:off x="291548" y="1371600"/>
            <a:ext cx="10654748" cy="4114800"/>
          </a:xfrm>
          <a:solidFill>
            <a:schemeClr val="bg1"/>
          </a:solidFill>
          <a:ln>
            <a:solidFill>
              <a:srgbClr val="00B050"/>
            </a:solidFill>
          </a:ln>
        </p:spPr>
        <p:txBody>
          <a:bodyPr>
            <a:noAutofit/>
          </a:bodyPr>
          <a:lstStyle/>
          <a:p>
            <a:pPr marL="45720" indent="0">
              <a:buNone/>
            </a:pPr>
            <a:endParaRPr lang="en-GB" sz="1800" dirty="0">
              <a:latin typeface="Bradley Hand ITC" panose="03070402050302030203" pitchFamily="66" charset="0"/>
            </a:endParaRPr>
          </a:p>
          <a:p>
            <a:pPr marL="45720" indent="0">
              <a:buNone/>
            </a:pPr>
            <a:r>
              <a:rPr lang="en-GB" sz="1800" dirty="0">
                <a:latin typeface="Bradley Hand ITC" panose="03070402050302030203" pitchFamily="66" charset="0"/>
              </a:rPr>
              <a:t>Bookbags MUST ONLY come to school every Monday with books previously taken home returned, including the home school yellow journal</a:t>
            </a:r>
          </a:p>
          <a:p>
            <a:r>
              <a:rPr lang="en-GB" sz="1800" dirty="0">
                <a:latin typeface="Bradley Hand ITC" panose="03070402050302030203" pitchFamily="66" charset="0"/>
              </a:rPr>
              <a:t>Bookbags will be returned fully stocked with new books and any relevant comments form staff about their reading progress each Wednesday</a:t>
            </a:r>
          </a:p>
          <a:p>
            <a:r>
              <a:rPr lang="en-GB" sz="1800" dirty="0">
                <a:latin typeface="Bradley Hand ITC" panose="03070402050302030203" pitchFamily="66" charset="0"/>
              </a:rPr>
              <a:t>Bookbags MUST STAY AT HOME for the rest of the week</a:t>
            </a:r>
          </a:p>
          <a:p>
            <a:r>
              <a:rPr lang="en-GB" sz="1800" dirty="0">
                <a:latin typeface="Bradley Hand ITC" panose="03070402050302030203" pitchFamily="66" charset="0"/>
              </a:rPr>
              <a:t>Please read with your child every night (access to </a:t>
            </a:r>
            <a:r>
              <a:rPr lang="en-GB" sz="1800" dirty="0" err="1">
                <a:latin typeface="Bradley Hand ITC" panose="03070402050302030203" pitchFamily="66" charset="0"/>
              </a:rPr>
              <a:t>ebooks</a:t>
            </a:r>
            <a:r>
              <a:rPr lang="en-GB" sz="1800" dirty="0">
                <a:latin typeface="Bradley Hand ITC" panose="03070402050302030203" pitchFamily="66" charset="0"/>
              </a:rPr>
              <a:t> is still free via </a:t>
            </a:r>
            <a:r>
              <a:rPr lang="en-GB" sz="1800" dirty="0">
                <a:latin typeface="Bradley Hand ITC" panose="03070402050302030203" pitchFamily="66" charset="0"/>
                <a:hlinkClick r:id="rId2"/>
              </a:rPr>
              <a:t>www.oxfordowl.co.uk</a:t>
            </a:r>
            <a:r>
              <a:rPr lang="en-GB" sz="1800" dirty="0">
                <a:latin typeface="Bradley Hand ITC" panose="03070402050302030203" pitchFamily="66" charset="0"/>
              </a:rPr>
              <a:t> )</a:t>
            </a:r>
          </a:p>
          <a:p>
            <a:r>
              <a:rPr lang="en-GB" sz="1800" dirty="0">
                <a:latin typeface="Bradley Hand ITC" panose="03070402050302030203" pitchFamily="66" charset="0"/>
              </a:rPr>
              <a:t>Tricky words (now known as Common Exception Words) will still be sent home on key rings. Please practise reading and writing these as often as possible</a:t>
            </a:r>
          </a:p>
          <a:p>
            <a:pPr marL="45720" indent="0">
              <a:buNone/>
            </a:pPr>
            <a:endParaRPr lang="en-GB" sz="1600" b="1" dirty="0"/>
          </a:p>
          <a:p>
            <a:pPr marL="45720" indent="0">
              <a:buNone/>
            </a:pPr>
            <a:endParaRPr lang="en-GB" sz="1600" b="1" dirty="0"/>
          </a:p>
        </p:txBody>
      </p:sp>
      <p:sp>
        <p:nvSpPr>
          <p:cNvPr id="4" name="Rectangle 3">
            <a:extLst>
              <a:ext uri="{FF2B5EF4-FFF2-40B4-BE49-F238E27FC236}">
                <a16:creationId xmlns:a16="http://schemas.microsoft.com/office/drawing/2014/main" id="{11307725-431C-4718-AAC1-A82D3BFE28E3}"/>
              </a:ext>
            </a:extLst>
          </p:cNvPr>
          <p:cNvSpPr/>
          <p:nvPr/>
        </p:nvSpPr>
        <p:spPr>
          <a:xfrm>
            <a:off x="5804452" y="4932490"/>
            <a:ext cx="6096000" cy="1754326"/>
          </a:xfrm>
          <a:prstGeom prst="rect">
            <a:avLst/>
          </a:prstGeom>
          <a:solidFill>
            <a:schemeClr val="bg1"/>
          </a:solidFill>
          <a:ln>
            <a:solidFill>
              <a:srgbClr val="00B050"/>
            </a:solidFill>
          </a:ln>
        </p:spPr>
        <p:txBody>
          <a:bodyPr>
            <a:spAutoFit/>
          </a:bodyPr>
          <a:lstStyle/>
          <a:p>
            <a:r>
              <a:rPr lang="en-GB" b="1" dirty="0">
                <a:latin typeface="Bradley Hand ITC" panose="03070402050302030203" pitchFamily="66" charset="0"/>
              </a:rPr>
              <a:t>Reading</a:t>
            </a:r>
            <a:r>
              <a:rPr lang="en-GB" dirty="0">
                <a:latin typeface="Bradley Hand ITC" panose="03070402050302030203" pitchFamily="66" charset="0"/>
              </a:rPr>
              <a:t> </a:t>
            </a:r>
          </a:p>
          <a:p>
            <a:pPr marL="285750" indent="-285750">
              <a:buFont typeface="Arial" panose="020B0604020202020204" pitchFamily="34" charset="0"/>
              <a:buChar char="•"/>
            </a:pPr>
            <a:r>
              <a:rPr lang="en-GB" dirty="0">
                <a:latin typeface="Bradley Hand ITC" panose="03070402050302030203" pitchFamily="66" charset="0"/>
              </a:rPr>
              <a:t>Individual books changed once a week and recorded in their reading journal</a:t>
            </a:r>
          </a:p>
          <a:p>
            <a:pPr marL="285750" indent="-285750">
              <a:buFont typeface="Arial" panose="020B0604020202020204" pitchFamily="34" charset="0"/>
              <a:buChar char="•"/>
            </a:pPr>
            <a:r>
              <a:rPr lang="en-GB" dirty="0">
                <a:latin typeface="Bradley Hand ITC" panose="03070402050302030203" pitchFamily="66" charset="0"/>
              </a:rPr>
              <a:t>Library books – changed on  Thursday – their choice</a:t>
            </a:r>
          </a:p>
          <a:p>
            <a:pPr marL="285750" lvl="0" indent="-285750">
              <a:buFont typeface="Arial" panose="020B0604020202020204" pitchFamily="34" charset="0"/>
              <a:buChar char="•"/>
            </a:pPr>
            <a:r>
              <a:rPr lang="en-GB" dirty="0">
                <a:latin typeface="Bradley Hand ITC" panose="03070402050302030203" pitchFamily="66" charset="0"/>
              </a:rPr>
              <a:t>Encourage daily reading of a range of texts – library, reading longer texts</a:t>
            </a:r>
          </a:p>
        </p:txBody>
      </p:sp>
    </p:spTree>
    <p:extLst>
      <p:ext uri="{BB962C8B-B14F-4D97-AF65-F5344CB8AC3E}">
        <p14:creationId xmlns:p14="http://schemas.microsoft.com/office/powerpoint/2010/main" val="1546464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891" y="181124"/>
            <a:ext cx="6949039" cy="922120"/>
          </a:xfrm>
          <a:solidFill>
            <a:schemeClr val="bg1"/>
          </a:solidFill>
          <a:ln>
            <a:solidFill>
              <a:srgbClr val="00B050"/>
            </a:solidFill>
          </a:ln>
        </p:spPr>
        <p:txBody>
          <a:bodyPr>
            <a:normAutofit/>
          </a:bodyPr>
          <a:lstStyle/>
          <a:p>
            <a:r>
              <a:rPr lang="en-GB" sz="4800" b="1" u="sng" dirty="0">
                <a:latin typeface="Bradley Hand ITC" panose="03070402050302030203" pitchFamily="66" charset="0"/>
              </a:rPr>
              <a:t>Helping at home - phonics</a:t>
            </a:r>
          </a:p>
        </p:txBody>
      </p:sp>
      <p:sp>
        <p:nvSpPr>
          <p:cNvPr id="3" name="Content Placeholder 2"/>
          <p:cNvSpPr>
            <a:spLocks noGrp="1"/>
          </p:cNvSpPr>
          <p:nvPr>
            <p:ph idx="1"/>
          </p:nvPr>
        </p:nvSpPr>
        <p:spPr>
          <a:xfrm>
            <a:off x="2208213" y="1639956"/>
            <a:ext cx="9372600" cy="4114800"/>
          </a:xfrm>
        </p:spPr>
        <p:txBody>
          <a:bodyPr>
            <a:noAutofit/>
          </a:bodyPr>
          <a:lstStyle/>
          <a:p>
            <a:pPr marL="45720" indent="0">
              <a:buNone/>
            </a:pPr>
            <a:endParaRPr lang="en-GB" sz="1600" b="1" dirty="0"/>
          </a:p>
          <a:p>
            <a:endParaRPr lang="en-GB" sz="1600" b="1" dirty="0"/>
          </a:p>
          <a:p>
            <a:endParaRPr lang="en-GB" sz="1600" b="1" dirty="0"/>
          </a:p>
        </p:txBody>
      </p:sp>
      <p:sp>
        <p:nvSpPr>
          <p:cNvPr id="4" name="Content Placeholder 3">
            <a:extLst>
              <a:ext uri="{FF2B5EF4-FFF2-40B4-BE49-F238E27FC236}">
                <a16:creationId xmlns:a16="http://schemas.microsoft.com/office/drawing/2014/main" id="{E1C5B9D3-D557-458A-812F-E6E881FDFF31}"/>
              </a:ext>
            </a:extLst>
          </p:cNvPr>
          <p:cNvSpPr txBox="1">
            <a:spLocks/>
          </p:cNvSpPr>
          <p:nvPr/>
        </p:nvSpPr>
        <p:spPr>
          <a:xfrm>
            <a:off x="2874065" y="1639956"/>
            <a:ext cx="6761922" cy="4114800"/>
          </a:xfrm>
          <a:prstGeom prst="rect">
            <a:avLst/>
          </a:prstGeom>
          <a:solidFill>
            <a:schemeClr val="bg1"/>
          </a:solidFill>
          <a:ln>
            <a:solidFill>
              <a:srgbClr val="00B050"/>
            </a:solidFill>
          </a:ln>
        </p:spPr>
        <p:txBody>
          <a:bodyPr>
            <a:normAutofit/>
          </a:bodyPr>
          <a:lst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a:lstStyle>
          <a:p>
            <a:r>
              <a:rPr lang="en-GB" sz="2800" b="1" dirty="0">
                <a:latin typeface="Bradley Hand ITC" panose="03070402050302030203" pitchFamily="66" charset="0"/>
              </a:rPr>
              <a:t>Maths</a:t>
            </a:r>
            <a:r>
              <a:rPr lang="en-GB" sz="2800" dirty="0">
                <a:latin typeface="Bradley Hand ITC" panose="03070402050302030203" pitchFamily="66" charset="0"/>
              </a:rPr>
              <a:t> – practising quick recall of number facts and times tables</a:t>
            </a:r>
          </a:p>
          <a:p>
            <a:r>
              <a:rPr lang="en-GB" sz="2800" dirty="0">
                <a:latin typeface="Bradley Hand ITC" panose="03070402050302030203" pitchFamily="66" charset="0"/>
              </a:rPr>
              <a:t>Weekly activity in orange homework book linked to our area of learning in school </a:t>
            </a:r>
          </a:p>
          <a:p>
            <a:r>
              <a:rPr lang="en-GB" sz="2800" b="1" dirty="0">
                <a:latin typeface="Bradley Hand ITC" panose="03070402050302030203" pitchFamily="66" charset="0"/>
              </a:rPr>
              <a:t>Topic</a:t>
            </a:r>
            <a:r>
              <a:rPr lang="en-GB" sz="2800" dirty="0">
                <a:latin typeface="Bradley Hand ITC" panose="03070402050302030203" pitchFamily="66" charset="0"/>
              </a:rPr>
              <a:t> – optional homework grid -  </a:t>
            </a:r>
          </a:p>
          <a:p>
            <a:r>
              <a:rPr lang="en-GB" sz="2800" dirty="0">
                <a:latin typeface="Bradley Hand ITC" panose="03070402050302030203" pitchFamily="66" charset="0"/>
              </a:rPr>
              <a:t>Curriculum leaflet</a:t>
            </a:r>
          </a:p>
          <a:p>
            <a:r>
              <a:rPr lang="en-GB" sz="2800" dirty="0">
                <a:latin typeface="Bradley Hand ITC" panose="03070402050302030203" pitchFamily="66" charset="0"/>
              </a:rPr>
              <a:t>School 360 – password, e-safety</a:t>
            </a:r>
          </a:p>
        </p:txBody>
      </p:sp>
    </p:spTree>
    <p:extLst>
      <p:ext uri="{BB962C8B-B14F-4D97-AF65-F5344CB8AC3E}">
        <p14:creationId xmlns:p14="http://schemas.microsoft.com/office/powerpoint/2010/main" val="27040799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4B21784-A484-4F56-8C09-946AD02A6714}"/>
              </a:ext>
            </a:extLst>
          </p:cNvPr>
          <p:cNvSpPr txBox="1">
            <a:spLocks/>
          </p:cNvSpPr>
          <p:nvPr/>
        </p:nvSpPr>
        <p:spPr>
          <a:xfrm>
            <a:off x="612913" y="355324"/>
            <a:ext cx="2766391" cy="736531"/>
          </a:xfrm>
          <a:prstGeom prst="rect">
            <a:avLst/>
          </a:prstGeom>
          <a:solidFill>
            <a:schemeClr val="bg1"/>
          </a:solidFill>
          <a:ln>
            <a:solidFill>
              <a:srgbClr val="00B050"/>
            </a:solidFill>
          </a:ln>
        </p:spPr>
        <p:txBody>
          <a:bodyPr vert="horz" lIns="91440" tIns="45720" rIns="91440" bIns="45720" rtlCol="0" anchor="b">
            <a:normAutofit/>
          </a:bodyPr>
          <a:lstStyle>
            <a:lvl1pPr algn="l" defTabSz="914400" rtl="0" eaLnBrk="1" latinLnBrk="0" hangingPunct="1">
              <a:lnSpc>
                <a:spcPct val="90000"/>
              </a:lnSpc>
              <a:spcBef>
                <a:spcPct val="0"/>
              </a:spcBef>
              <a:buNone/>
              <a:defRPr sz="3400" kern="1200">
                <a:solidFill>
                  <a:schemeClr val="tx1"/>
                </a:solidFill>
                <a:latin typeface="+mj-lt"/>
                <a:ea typeface="+mj-ea"/>
                <a:cs typeface="+mj-cs"/>
              </a:defRPr>
            </a:lvl1pPr>
          </a:lstStyle>
          <a:p>
            <a:r>
              <a:rPr lang="en-GB" b="1" u="sng" dirty="0">
                <a:latin typeface="Bradley Hand ITC" panose="03070402050302030203" pitchFamily="66" charset="0"/>
              </a:rPr>
              <a:t>KS1 SATS</a:t>
            </a:r>
          </a:p>
        </p:txBody>
      </p:sp>
      <p:sp>
        <p:nvSpPr>
          <p:cNvPr id="5" name="Content Placeholder 2">
            <a:extLst>
              <a:ext uri="{FF2B5EF4-FFF2-40B4-BE49-F238E27FC236}">
                <a16:creationId xmlns:a16="http://schemas.microsoft.com/office/drawing/2014/main" id="{FF93E839-AADF-4F1C-A71C-FC48BE23B128}"/>
              </a:ext>
            </a:extLst>
          </p:cNvPr>
          <p:cNvSpPr txBox="1">
            <a:spLocks/>
          </p:cNvSpPr>
          <p:nvPr/>
        </p:nvSpPr>
        <p:spPr>
          <a:xfrm>
            <a:off x="2007705" y="1219199"/>
            <a:ext cx="9902687" cy="4051715"/>
          </a:xfrm>
          <a:prstGeom prst="rect">
            <a:avLst/>
          </a:prstGeom>
          <a:solidFill>
            <a:schemeClr val="bg1"/>
          </a:solidFill>
          <a:ln>
            <a:solidFill>
              <a:srgbClr val="00B050"/>
            </a:solidFill>
          </a:ln>
        </p:spPr>
        <p:txBody>
          <a:bodyPr vert="horz" lIns="91440" tIns="45720" rIns="91440" bIns="45720" rtlCol="0">
            <a:normAutofit fontScale="92500" lnSpcReduction="10000"/>
          </a:bodyPr>
          <a:lst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a:lstStyle>
          <a:p>
            <a:pPr marL="0" indent="0">
              <a:buFont typeface="Wingdings" panose="05000000000000000000" pitchFamily="2" charset="2"/>
              <a:buNone/>
            </a:pPr>
            <a:endParaRPr lang="en-GB" sz="2800" dirty="0">
              <a:latin typeface="Bradley Hand ITC" panose="03070402050302030203" pitchFamily="66" charset="0"/>
            </a:endParaRPr>
          </a:p>
          <a:p>
            <a:pPr marL="0" indent="0">
              <a:buFont typeface="Wingdings" panose="05000000000000000000" pitchFamily="2" charset="2"/>
              <a:buNone/>
            </a:pPr>
            <a:r>
              <a:rPr lang="en-GB" sz="2800" dirty="0">
                <a:latin typeface="Bradley Hand ITC" panose="03070402050302030203" pitchFamily="66" charset="0"/>
              </a:rPr>
              <a:t>Near the end of Year 2 (May 2018) the children will take SATs in:</a:t>
            </a:r>
          </a:p>
          <a:p>
            <a:pPr marL="0" indent="0">
              <a:buFont typeface="Wingdings" panose="05000000000000000000" pitchFamily="2" charset="2"/>
              <a:buNone/>
            </a:pPr>
            <a:r>
              <a:rPr lang="en-GB" sz="2800" dirty="0">
                <a:latin typeface="Bradley Hand ITC" panose="03070402050302030203" pitchFamily="66" charset="0"/>
              </a:rPr>
              <a:t>• Reading </a:t>
            </a:r>
          </a:p>
          <a:p>
            <a:pPr marL="0" indent="0">
              <a:buFont typeface="Wingdings" panose="05000000000000000000" pitchFamily="2" charset="2"/>
              <a:buNone/>
            </a:pPr>
            <a:r>
              <a:rPr lang="en-GB" sz="2800" dirty="0">
                <a:latin typeface="Bradley Hand ITC" panose="03070402050302030203" pitchFamily="66" charset="0"/>
              </a:rPr>
              <a:t>• English grammar, punctuation and spelling </a:t>
            </a:r>
          </a:p>
          <a:p>
            <a:pPr marL="0" indent="0">
              <a:buFont typeface="Wingdings" panose="05000000000000000000" pitchFamily="2" charset="2"/>
              <a:buNone/>
            </a:pPr>
            <a:r>
              <a:rPr lang="en-GB" sz="2800" dirty="0">
                <a:latin typeface="Bradley Hand ITC" panose="03070402050302030203" pitchFamily="66" charset="0"/>
              </a:rPr>
              <a:t>• Maths.</a:t>
            </a:r>
          </a:p>
          <a:p>
            <a:pPr marL="0" indent="0">
              <a:buFont typeface="Wingdings" panose="05000000000000000000" pitchFamily="2" charset="2"/>
              <a:buNone/>
            </a:pPr>
            <a:endParaRPr lang="en-GB" sz="2800" dirty="0">
              <a:latin typeface="Bradley Hand ITC" panose="03070402050302030203" pitchFamily="66" charset="0"/>
            </a:endParaRPr>
          </a:p>
          <a:p>
            <a:pPr marL="0" indent="0">
              <a:buFont typeface="Wingdings" panose="05000000000000000000" pitchFamily="2" charset="2"/>
              <a:buNone/>
            </a:pPr>
            <a:r>
              <a:rPr lang="en-GB" sz="2800" dirty="0">
                <a:latin typeface="Bradley Hand ITC" panose="03070402050302030203" pitchFamily="66" charset="0"/>
              </a:rPr>
              <a:t>SATs have to be carried out during May, but dates aren’t set nationally; this is a school decision. </a:t>
            </a:r>
          </a:p>
          <a:p>
            <a:pPr marL="0" indent="0">
              <a:buFont typeface="Wingdings" panose="05000000000000000000" pitchFamily="2" charset="2"/>
              <a:buNone/>
            </a:pPr>
            <a:endParaRPr lang="en-GB" dirty="0"/>
          </a:p>
        </p:txBody>
      </p:sp>
    </p:spTree>
    <p:extLst>
      <p:ext uri="{BB962C8B-B14F-4D97-AF65-F5344CB8AC3E}">
        <p14:creationId xmlns:p14="http://schemas.microsoft.com/office/powerpoint/2010/main" val="9483386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13" y="353401"/>
            <a:ext cx="4735926" cy="789599"/>
          </a:xfrm>
          <a:solidFill>
            <a:schemeClr val="bg1"/>
          </a:solidFill>
          <a:ln>
            <a:solidFill>
              <a:srgbClr val="00B050"/>
            </a:solidFill>
          </a:ln>
        </p:spPr>
        <p:txBody>
          <a:bodyPr>
            <a:normAutofit/>
          </a:bodyPr>
          <a:lstStyle/>
          <a:p>
            <a:r>
              <a:rPr lang="en-GB" sz="4800" b="1" u="sng" dirty="0">
                <a:latin typeface="Bradley Hand ITC" panose="03070402050302030203" pitchFamily="66" charset="0"/>
              </a:rPr>
              <a:t>Communication </a:t>
            </a:r>
          </a:p>
        </p:txBody>
      </p:sp>
      <p:sp>
        <p:nvSpPr>
          <p:cNvPr id="3" name="Content Placeholder 2"/>
          <p:cNvSpPr>
            <a:spLocks noGrp="1"/>
          </p:cNvSpPr>
          <p:nvPr>
            <p:ph idx="1"/>
          </p:nvPr>
        </p:nvSpPr>
        <p:spPr>
          <a:xfrm>
            <a:off x="2208213" y="1577009"/>
            <a:ext cx="9372600" cy="4137991"/>
          </a:xfrm>
          <a:solidFill>
            <a:schemeClr val="bg1"/>
          </a:solidFill>
          <a:ln>
            <a:solidFill>
              <a:srgbClr val="00B050"/>
            </a:solidFill>
          </a:ln>
        </p:spPr>
        <p:txBody>
          <a:bodyPr>
            <a:normAutofit/>
          </a:bodyPr>
          <a:lstStyle/>
          <a:p>
            <a:pPr marL="45720" indent="0">
              <a:buNone/>
            </a:pPr>
            <a:endParaRPr lang="en-GB" sz="3600" dirty="0">
              <a:latin typeface="Bradley Hand ITC" panose="03070402050302030203" pitchFamily="66" charset="0"/>
            </a:endParaRPr>
          </a:p>
          <a:p>
            <a:r>
              <a:rPr lang="en-GB" sz="3600" dirty="0">
                <a:latin typeface="Bradley Hand ITC" panose="03070402050302030203" pitchFamily="66" charset="0"/>
              </a:rPr>
              <a:t>Please phone myself or a member of the school team if you need to discuss anything about your child.</a:t>
            </a:r>
          </a:p>
          <a:p>
            <a:r>
              <a:rPr lang="en-GB" sz="3600" dirty="0">
                <a:latin typeface="Bradley Hand ITC" panose="03070402050302030203" pitchFamily="66" charset="0"/>
              </a:rPr>
              <a:t>Keep up to date via </a:t>
            </a:r>
            <a:r>
              <a:rPr lang="en-GB" sz="3600" dirty="0" err="1">
                <a:latin typeface="Bradley Hand ITC" panose="03070402050302030203" pitchFamily="66" charset="0"/>
              </a:rPr>
              <a:t>parentmail</a:t>
            </a:r>
            <a:r>
              <a:rPr lang="en-GB" sz="3600" dirty="0">
                <a:latin typeface="Bradley Hand ITC" panose="03070402050302030203" pitchFamily="66" charset="0"/>
              </a:rPr>
              <a:t> and the website but don’t forget to sign up to twitter @</a:t>
            </a:r>
            <a:r>
              <a:rPr lang="en-GB" sz="3600" dirty="0" err="1">
                <a:latin typeface="Bradley Hand ITC" panose="03070402050302030203" pitchFamily="66" charset="0"/>
              </a:rPr>
              <a:t>CorbridgeFirst</a:t>
            </a:r>
            <a:r>
              <a:rPr lang="en-GB" sz="3600" dirty="0">
                <a:latin typeface="Bradley Hand ITC" panose="03070402050302030203" pitchFamily="66" charset="0"/>
              </a:rPr>
              <a:t> </a:t>
            </a:r>
          </a:p>
          <a:p>
            <a:endParaRPr lang="en-GB" dirty="0"/>
          </a:p>
          <a:p>
            <a:endParaRPr lang="en-GB" dirty="0"/>
          </a:p>
          <a:p>
            <a:endParaRPr lang="en-GB" dirty="0"/>
          </a:p>
        </p:txBody>
      </p:sp>
    </p:spTree>
    <p:extLst>
      <p:ext uri="{BB962C8B-B14F-4D97-AF65-F5344CB8AC3E}">
        <p14:creationId xmlns:p14="http://schemas.microsoft.com/office/powerpoint/2010/main" val="3590844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891" y="194375"/>
            <a:ext cx="4550396" cy="948625"/>
          </a:xfrm>
          <a:solidFill>
            <a:schemeClr val="bg1"/>
          </a:solidFill>
          <a:ln>
            <a:solidFill>
              <a:srgbClr val="00B050"/>
            </a:solidFill>
          </a:ln>
        </p:spPr>
        <p:txBody>
          <a:bodyPr>
            <a:normAutofit/>
          </a:bodyPr>
          <a:lstStyle/>
          <a:p>
            <a:r>
              <a:rPr lang="en-GB" sz="4800" b="1" u="sng" dirty="0">
                <a:latin typeface="Bradley Hand ITC" panose="03070402050302030203" pitchFamily="66" charset="0"/>
              </a:rPr>
              <a:t>PE Days and kit</a:t>
            </a:r>
          </a:p>
        </p:txBody>
      </p:sp>
      <p:sp>
        <p:nvSpPr>
          <p:cNvPr id="3" name="Content Placeholder 2"/>
          <p:cNvSpPr>
            <a:spLocks noGrp="1"/>
          </p:cNvSpPr>
          <p:nvPr>
            <p:ph idx="1"/>
          </p:nvPr>
        </p:nvSpPr>
        <p:spPr>
          <a:xfrm>
            <a:off x="2208213" y="1600200"/>
            <a:ext cx="9372600" cy="3660913"/>
          </a:xfrm>
          <a:solidFill>
            <a:schemeClr val="bg1"/>
          </a:solidFill>
          <a:ln>
            <a:solidFill>
              <a:srgbClr val="00B050"/>
            </a:solidFill>
          </a:ln>
        </p:spPr>
        <p:txBody>
          <a:bodyPr>
            <a:normAutofit/>
          </a:bodyPr>
          <a:lstStyle/>
          <a:p>
            <a:r>
              <a:rPr lang="en-GB" sz="3600" dirty="0">
                <a:latin typeface="Bradley Hand ITC" panose="03070402050302030203" pitchFamily="66" charset="0"/>
              </a:rPr>
              <a:t>PE days are now Monday and Tuesday</a:t>
            </a:r>
          </a:p>
          <a:p>
            <a:r>
              <a:rPr lang="en-GB" sz="3600" dirty="0">
                <a:latin typeface="Bradley Hand ITC" panose="03070402050302030203" pitchFamily="66" charset="0"/>
              </a:rPr>
              <a:t>PE will take place outside where possible</a:t>
            </a:r>
          </a:p>
          <a:p>
            <a:r>
              <a:rPr lang="en-GB" sz="3600" dirty="0">
                <a:latin typeface="Bradley Hand ITC" panose="03070402050302030203" pitchFamily="66" charset="0"/>
              </a:rPr>
              <a:t>Make sure all PE clothes are labelled</a:t>
            </a:r>
          </a:p>
          <a:p>
            <a:r>
              <a:rPr lang="en-GB" sz="3600" dirty="0">
                <a:latin typeface="Bradley Hand ITC" panose="03070402050302030203" pitchFamily="66" charset="0"/>
              </a:rPr>
              <a:t>PE kit will stay in school until holidays!</a:t>
            </a:r>
          </a:p>
          <a:p>
            <a:r>
              <a:rPr lang="en-GB" sz="3600" dirty="0">
                <a:latin typeface="Bradley Hand ITC" panose="03070402050302030203" pitchFamily="66" charset="0"/>
              </a:rPr>
              <a:t>No jewellery to be worn on PE days</a:t>
            </a:r>
          </a:p>
        </p:txBody>
      </p:sp>
    </p:spTree>
    <p:extLst>
      <p:ext uri="{BB962C8B-B14F-4D97-AF65-F5344CB8AC3E}">
        <p14:creationId xmlns:p14="http://schemas.microsoft.com/office/powerpoint/2010/main" val="33586325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9900" y="181123"/>
            <a:ext cx="4855196" cy="961877"/>
          </a:xfrm>
          <a:solidFill>
            <a:schemeClr val="bg1"/>
          </a:solidFill>
          <a:ln>
            <a:solidFill>
              <a:srgbClr val="00B050"/>
            </a:solidFill>
          </a:ln>
        </p:spPr>
        <p:txBody>
          <a:bodyPr>
            <a:normAutofit fontScale="90000"/>
          </a:bodyPr>
          <a:lstStyle/>
          <a:p>
            <a:r>
              <a:rPr lang="en-GB" sz="4800" b="1" u="sng" dirty="0">
                <a:latin typeface="Bradley Hand ITC" panose="03070402050302030203" pitchFamily="66" charset="0"/>
              </a:rPr>
              <a:t>Medicine in school</a:t>
            </a:r>
          </a:p>
        </p:txBody>
      </p:sp>
      <p:sp>
        <p:nvSpPr>
          <p:cNvPr id="3" name="Content Placeholder 2"/>
          <p:cNvSpPr>
            <a:spLocks noGrp="1"/>
          </p:cNvSpPr>
          <p:nvPr>
            <p:ph idx="1"/>
          </p:nvPr>
        </p:nvSpPr>
        <p:spPr>
          <a:xfrm>
            <a:off x="2208213" y="1600200"/>
            <a:ext cx="9372600" cy="2812774"/>
          </a:xfrm>
          <a:solidFill>
            <a:schemeClr val="bg1"/>
          </a:solidFill>
          <a:ln>
            <a:solidFill>
              <a:srgbClr val="00B050"/>
            </a:solidFill>
          </a:ln>
        </p:spPr>
        <p:txBody>
          <a:bodyPr>
            <a:normAutofit/>
          </a:bodyPr>
          <a:lstStyle/>
          <a:p>
            <a:r>
              <a:rPr lang="en-GB" sz="3600" dirty="0">
                <a:latin typeface="Bradley Hand ITC" panose="03070402050302030203" pitchFamily="66" charset="0"/>
              </a:rPr>
              <a:t>Please fill in a medical form if your child needs regular medication or if it is a one off occurrence.</a:t>
            </a:r>
          </a:p>
          <a:p>
            <a:r>
              <a:rPr lang="en-GB" sz="3600" dirty="0">
                <a:latin typeface="Bradley Hand ITC" panose="03070402050302030203" pitchFamily="66" charset="0"/>
              </a:rPr>
              <a:t>Forms are available from the office</a:t>
            </a:r>
          </a:p>
        </p:txBody>
      </p:sp>
    </p:spTree>
    <p:extLst>
      <p:ext uri="{BB962C8B-B14F-4D97-AF65-F5344CB8AC3E}">
        <p14:creationId xmlns:p14="http://schemas.microsoft.com/office/powerpoint/2010/main" val="12787212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1934" y="287141"/>
            <a:ext cx="3887787" cy="855859"/>
          </a:xfrm>
          <a:solidFill>
            <a:schemeClr val="bg1"/>
          </a:solidFill>
          <a:ln>
            <a:solidFill>
              <a:srgbClr val="00B050"/>
            </a:solidFill>
          </a:ln>
        </p:spPr>
        <p:txBody>
          <a:bodyPr>
            <a:normAutofit/>
          </a:bodyPr>
          <a:lstStyle/>
          <a:p>
            <a:r>
              <a:rPr lang="en-GB" sz="4800" b="1" u="sng" dirty="0">
                <a:latin typeface="Bradley Hand ITC" panose="03070402050302030203" pitchFamily="66" charset="0"/>
              </a:rPr>
              <a:t>Housekeeping</a:t>
            </a:r>
          </a:p>
        </p:txBody>
      </p:sp>
      <p:sp>
        <p:nvSpPr>
          <p:cNvPr id="3" name="Content Placeholder 2"/>
          <p:cNvSpPr>
            <a:spLocks noGrp="1"/>
          </p:cNvSpPr>
          <p:nvPr>
            <p:ph idx="1"/>
          </p:nvPr>
        </p:nvSpPr>
        <p:spPr>
          <a:solidFill>
            <a:schemeClr val="bg1"/>
          </a:solidFill>
          <a:ln>
            <a:solidFill>
              <a:srgbClr val="00B050"/>
            </a:solidFill>
          </a:ln>
        </p:spPr>
        <p:txBody>
          <a:bodyPr>
            <a:normAutofit lnSpcReduction="10000"/>
          </a:bodyPr>
          <a:lstStyle/>
          <a:p>
            <a:r>
              <a:rPr lang="en-GB" sz="3600" dirty="0">
                <a:latin typeface="Bradley Hand ITC" panose="03070402050302030203" pitchFamily="66" charset="0"/>
              </a:rPr>
              <a:t>Named clothes</a:t>
            </a:r>
          </a:p>
          <a:p>
            <a:r>
              <a:rPr lang="en-GB" sz="3600" dirty="0">
                <a:latin typeface="Bradley Hand ITC" panose="03070402050302030203" pitchFamily="66" charset="0"/>
              </a:rPr>
              <a:t>Named water bottle (with fresh </a:t>
            </a:r>
            <a:r>
              <a:rPr lang="en-GB" sz="3600" b="1" dirty="0">
                <a:latin typeface="Bradley Hand ITC" panose="03070402050302030203" pitchFamily="66" charset="0"/>
              </a:rPr>
              <a:t>water</a:t>
            </a:r>
            <a:r>
              <a:rPr lang="en-GB" sz="3600" dirty="0">
                <a:latin typeface="Bradley Hand ITC" panose="03070402050302030203" pitchFamily="66" charset="0"/>
              </a:rPr>
              <a:t> every day)</a:t>
            </a:r>
          </a:p>
          <a:p>
            <a:r>
              <a:rPr lang="en-GB" sz="3600" dirty="0">
                <a:latin typeface="Bradley Hand ITC" panose="03070402050302030203" pitchFamily="66" charset="0"/>
              </a:rPr>
              <a:t>Wellies (named) to be kept in school at all times.</a:t>
            </a:r>
          </a:p>
          <a:p>
            <a:r>
              <a:rPr lang="en-GB" sz="3600" dirty="0">
                <a:latin typeface="Bradley Hand ITC" panose="03070402050302030203" pitchFamily="66" charset="0"/>
              </a:rPr>
              <a:t>Coat for all weathers</a:t>
            </a:r>
          </a:p>
          <a:p>
            <a:r>
              <a:rPr lang="en-GB" sz="3600" dirty="0">
                <a:latin typeface="Bradley Hand ITC" panose="03070402050302030203" pitchFamily="66" charset="0"/>
              </a:rPr>
              <a:t>No toys to be brought into school</a:t>
            </a:r>
          </a:p>
        </p:txBody>
      </p:sp>
    </p:spTree>
    <p:extLst>
      <p:ext uri="{BB962C8B-B14F-4D97-AF65-F5344CB8AC3E}">
        <p14:creationId xmlns:p14="http://schemas.microsoft.com/office/powerpoint/2010/main" val="662033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430" y="304799"/>
            <a:ext cx="4126326" cy="882364"/>
          </a:xfrm>
          <a:solidFill>
            <a:schemeClr val="bg1"/>
          </a:solidFill>
          <a:ln w="38100">
            <a:solidFill>
              <a:srgbClr val="00B050"/>
            </a:solidFill>
          </a:ln>
        </p:spPr>
        <p:txBody>
          <a:bodyPr>
            <a:normAutofit/>
          </a:bodyPr>
          <a:lstStyle/>
          <a:p>
            <a:r>
              <a:rPr lang="fr-FR" sz="4800" b="1" u="sng" dirty="0">
                <a:latin typeface="Bradley Hand ITC" panose="03070402050302030203" pitchFamily="66" charset="0"/>
              </a:rPr>
              <a:t>Introductions</a:t>
            </a:r>
            <a:endParaRPr lang="en-US" sz="4800" b="1" u="sng" dirty="0">
              <a:latin typeface="Bradley Hand ITC" panose="03070402050302030203" pitchFamily="66" charset="0"/>
            </a:endParaRPr>
          </a:p>
        </p:txBody>
      </p:sp>
      <p:sp>
        <p:nvSpPr>
          <p:cNvPr id="3" name="Content Placeholder 2"/>
          <p:cNvSpPr>
            <a:spLocks noGrp="1"/>
          </p:cNvSpPr>
          <p:nvPr>
            <p:ph idx="1"/>
          </p:nvPr>
        </p:nvSpPr>
        <p:spPr>
          <a:xfrm>
            <a:off x="1161291" y="2011018"/>
            <a:ext cx="9372600" cy="2839278"/>
          </a:xfrm>
          <a:solidFill>
            <a:schemeClr val="bg1"/>
          </a:solidFill>
          <a:ln w="57150">
            <a:solidFill>
              <a:srgbClr val="00B050"/>
            </a:solidFill>
          </a:ln>
        </p:spPr>
        <p:txBody>
          <a:bodyPr>
            <a:normAutofit/>
          </a:bodyPr>
          <a:lstStyle/>
          <a:p>
            <a:pPr marL="45720" indent="0" algn="ctr">
              <a:buNone/>
            </a:pPr>
            <a:r>
              <a:rPr lang="en-US" sz="4800" dirty="0">
                <a:latin typeface="Bradley Hand ITC" panose="03070402050302030203" pitchFamily="66" charset="0"/>
              </a:rPr>
              <a:t>Miss Latimer (Class Teacher)</a:t>
            </a:r>
          </a:p>
          <a:p>
            <a:pPr marL="45720" indent="0" algn="ctr">
              <a:buNone/>
            </a:pPr>
            <a:endParaRPr lang="en-US" sz="4800" dirty="0">
              <a:latin typeface="Bradley Hand ITC" panose="03070402050302030203" pitchFamily="66" charset="0"/>
            </a:endParaRPr>
          </a:p>
          <a:p>
            <a:pPr marL="45720" indent="0" algn="ctr">
              <a:buNone/>
            </a:pPr>
            <a:r>
              <a:rPr lang="en-US" sz="4800" dirty="0" err="1">
                <a:latin typeface="Bradley Hand ITC" panose="03070402050302030203" pitchFamily="66" charset="0"/>
              </a:rPr>
              <a:t>Mrs</a:t>
            </a:r>
            <a:r>
              <a:rPr lang="en-US" sz="4800" dirty="0">
                <a:latin typeface="Bradley Hand ITC" panose="03070402050302030203" pitchFamily="66" charset="0"/>
              </a:rPr>
              <a:t> Geddes(Teaching Assistant)</a:t>
            </a:r>
          </a:p>
        </p:txBody>
      </p:sp>
    </p:spTree>
    <p:extLst>
      <p:ext uri="{BB962C8B-B14F-4D97-AF65-F5344CB8AC3E}">
        <p14:creationId xmlns:p14="http://schemas.microsoft.com/office/powerpoint/2010/main" val="2083928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514" y="247383"/>
            <a:ext cx="5396408" cy="895616"/>
          </a:xfrm>
          <a:solidFill>
            <a:schemeClr val="bg1"/>
          </a:solidFill>
          <a:ln w="28575">
            <a:solidFill>
              <a:srgbClr val="00B050"/>
            </a:solidFill>
          </a:ln>
        </p:spPr>
        <p:txBody>
          <a:bodyPr>
            <a:normAutofit/>
          </a:bodyPr>
          <a:lstStyle/>
          <a:p>
            <a:r>
              <a:rPr lang="en-GB" sz="4800" b="1" u="sng" dirty="0">
                <a:latin typeface="Bradley Hand ITC" panose="03070402050302030203" pitchFamily="66" charset="0"/>
              </a:rPr>
              <a:t>The year ahead …….</a:t>
            </a:r>
          </a:p>
        </p:txBody>
      </p:sp>
      <p:sp>
        <p:nvSpPr>
          <p:cNvPr id="3" name="Content Placeholder 2"/>
          <p:cNvSpPr>
            <a:spLocks noGrp="1"/>
          </p:cNvSpPr>
          <p:nvPr>
            <p:ph idx="1"/>
          </p:nvPr>
        </p:nvSpPr>
        <p:spPr>
          <a:xfrm>
            <a:off x="2104322" y="1371600"/>
            <a:ext cx="9794543" cy="4114800"/>
          </a:xfrm>
          <a:solidFill>
            <a:schemeClr val="bg1"/>
          </a:solidFill>
          <a:ln w="28575">
            <a:solidFill>
              <a:srgbClr val="00B050"/>
            </a:solidFill>
          </a:ln>
        </p:spPr>
        <p:txBody>
          <a:bodyPr>
            <a:normAutofit/>
          </a:bodyPr>
          <a:lstStyle/>
          <a:p>
            <a:pPr marL="45720" indent="0">
              <a:buNone/>
            </a:pPr>
            <a:r>
              <a:rPr lang="en-GB" sz="3600" dirty="0">
                <a:latin typeface="Bradley Hand ITC" panose="03070402050302030203" pitchFamily="66" charset="0"/>
              </a:rPr>
              <a:t>We’re so excited for the year ahead as we get to continue the lovely things we started in Year 1. To get the year off to the best possible start, we will be filling any gaps after last year’s lockdown. We will also ensure everyone is challenged and supported throughout all their learning. We know how your children like to learn so we’ll use that as our starting point! We couldn’t be happier!</a:t>
            </a:r>
          </a:p>
        </p:txBody>
      </p:sp>
    </p:spTree>
    <p:extLst>
      <p:ext uri="{BB962C8B-B14F-4D97-AF65-F5344CB8AC3E}">
        <p14:creationId xmlns:p14="http://schemas.microsoft.com/office/powerpoint/2010/main" val="772294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9657" y="265043"/>
            <a:ext cx="4881700" cy="908868"/>
          </a:xfrm>
          <a:solidFill>
            <a:schemeClr val="bg1"/>
          </a:solidFill>
          <a:ln>
            <a:solidFill>
              <a:srgbClr val="00B050"/>
            </a:solidFill>
          </a:ln>
        </p:spPr>
        <p:txBody>
          <a:bodyPr>
            <a:normAutofit/>
          </a:bodyPr>
          <a:lstStyle/>
          <a:p>
            <a:r>
              <a:rPr lang="en-GB" sz="4800" b="1" u="sng" dirty="0">
                <a:latin typeface="Bradley Hand ITC" panose="03070402050302030203" pitchFamily="66" charset="0"/>
              </a:rPr>
              <a:t>Calm School Code</a:t>
            </a:r>
          </a:p>
        </p:txBody>
      </p:sp>
      <p:sp>
        <p:nvSpPr>
          <p:cNvPr id="3" name="Content Placeholder 2"/>
          <p:cNvSpPr>
            <a:spLocks noGrp="1"/>
          </p:cNvSpPr>
          <p:nvPr>
            <p:ph idx="1"/>
          </p:nvPr>
        </p:nvSpPr>
        <p:spPr>
          <a:xfrm>
            <a:off x="4129778" y="1932066"/>
            <a:ext cx="5080483" cy="3064565"/>
          </a:xfrm>
          <a:solidFill>
            <a:schemeClr val="bg1"/>
          </a:solidFill>
          <a:ln>
            <a:solidFill>
              <a:srgbClr val="00B050"/>
            </a:solidFill>
          </a:ln>
        </p:spPr>
        <p:txBody>
          <a:bodyPr>
            <a:normAutofit/>
          </a:bodyPr>
          <a:lstStyle/>
          <a:p>
            <a:r>
              <a:rPr lang="en-GB" sz="3600" dirty="0">
                <a:latin typeface="Bradley Hand ITC" panose="03070402050302030203" pitchFamily="66" charset="0"/>
              </a:rPr>
              <a:t>SPEAK NICELY </a:t>
            </a:r>
          </a:p>
          <a:p>
            <a:r>
              <a:rPr lang="en-GB" sz="3600" dirty="0">
                <a:latin typeface="Bradley Hand ITC" panose="03070402050302030203" pitchFamily="66" charset="0"/>
              </a:rPr>
              <a:t>LISTEN CAREFULLY </a:t>
            </a:r>
          </a:p>
          <a:p>
            <a:r>
              <a:rPr lang="en-GB" sz="3600" dirty="0">
                <a:latin typeface="Bradley Hand ITC" panose="03070402050302030203" pitchFamily="66" charset="0"/>
              </a:rPr>
              <a:t>ACT KINDLY </a:t>
            </a:r>
          </a:p>
          <a:p>
            <a:r>
              <a:rPr lang="en-GB" sz="3600" dirty="0">
                <a:latin typeface="Bradley Hand ITC" panose="03070402050302030203" pitchFamily="66" charset="0"/>
              </a:rPr>
              <a:t>MOVE CALMLY</a:t>
            </a:r>
          </a:p>
          <a:p>
            <a:endParaRPr lang="en-GB" sz="3600" dirty="0"/>
          </a:p>
        </p:txBody>
      </p:sp>
    </p:spTree>
    <p:extLst>
      <p:ext uri="{BB962C8B-B14F-4D97-AF65-F5344CB8AC3E}">
        <p14:creationId xmlns:p14="http://schemas.microsoft.com/office/powerpoint/2010/main" val="341798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319" y="371059"/>
            <a:ext cx="3887787" cy="789599"/>
          </a:xfrm>
          <a:solidFill>
            <a:schemeClr val="bg1"/>
          </a:solidFill>
          <a:ln>
            <a:solidFill>
              <a:srgbClr val="00B050"/>
            </a:solidFill>
          </a:ln>
        </p:spPr>
        <p:txBody>
          <a:bodyPr>
            <a:normAutofit/>
          </a:bodyPr>
          <a:lstStyle/>
          <a:p>
            <a:r>
              <a:rPr lang="en-GB" sz="4800" b="1" u="sng" dirty="0">
                <a:latin typeface="Bradley Hand ITC" panose="03070402050302030203" pitchFamily="66" charset="0"/>
              </a:rPr>
              <a:t>Daily Routine</a:t>
            </a:r>
          </a:p>
        </p:txBody>
      </p:sp>
      <p:sp>
        <p:nvSpPr>
          <p:cNvPr id="3" name="Subtitle 2"/>
          <p:cNvSpPr>
            <a:spLocks noGrp="1"/>
          </p:cNvSpPr>
          <p:nvPr>
            <p:ph idx="1"/>
          </p:nvPr>
        </p:nvSpPr>
        <p:spPr>
          <a:xfrm>
            <a:off x="2208213" y="1600200"/>
            <a:ext cx="8777839" cy="3674165"/>
          </a:xfrm>
          <a:solidFill>
            <a:schemeClr val="bg1"/>
          </a:solidFill>
          <a:ln>
            <a:solidFill>
              <a:srgbClr val="00B050"/>
            </a:solidFill>
          </a:ln>
        </p:spPr>
        <p:txBody>
          <a:bodyPr>
            <a:normAutofit/>
          </a:bodyPr>
          <a:lstStyle/>
          <a:p>
            <a:pPr marL="571500" indent="-571500">
              <a:buFont typeface="Arial" panose="020B0604020202020204" pitchFamily="34" charset="0"/>
              <a:buChar char="•"/>
            </a:pPr>
            <a:r>
              <a:rPr lang="en-GB" sz="3600" dirty="0">
                <a:solidFill>
                  <a:schemeClr val="tx1"/>
                </a:solidFill>
                <a:latin typeface="Bradley Hand ITC" panose="03070402050302030203" pitchFamily="66" charset="0"/>
              </a:rPr>
              <a:t>Children arrive and enter through the classroom door and go straight to sanitise hands</a:t>
            </a:r>
          </a:p>
          <a:p>
            <a:pPr marL="571500" indent="-571500">
              <a:buFont typeface="Arial" panose="020B0604020202020204" pitchFamily="34" charset="0"/>
              <a:buChar char="•"/>
            </a:pPr>
            <a:r>
              <a:rPr lang="en-GB" sz="3600" dirty="0">
                <a:latin typeface="Bradley Hand ITC" panose="03070402050302030203" pitchFamily="66" charset="0"/>
              </a:rPr>
              <a:t>Challenge on the whiteboard while all children arrive</a:t>
            </a:r>
          </a:p>
          <a:p>
            <a:pPr marL="571500" indent="-571500">
              <a:buFont typeface="Arial" panose="020B0604020202020204" pitchFamily="34" charset="0"/>
              <a:buChar char="•"/>
            </a:pPr>
            <a:r>
              <a:rPr lang="en-GB" sz="3600" dirty="0">
                <a:solidFill>
                  <a:schemeClr val="tx1"/>
                </a:solidFill>
                <a:latin typeface="Bradley Hand ITC" panose="03070402050302030203" pitchFamily="66" charset="0"/>
              </a:rPr>
              <a:t>Morning routine begins …..</a:t>
            </a:r>
          </a:p>
          <a:p>
            <a:pPr marL="571500" indent="-571500">
              <a:buFont typeface="Arial" panose="020B0604020202020204" pitchFamily="34" charset="0"/>
              <a:buChar char="•"/>
            </a:pPr>
            <a:endParaRPr lang="en-GB" sz="3600" dirty="0">
              <a:solidFill>
                <a:schemeClr val="bg1">
                  <a:lumMod val="50000"/>
                </a:schemeClr>
              </a:solidFill>
            </a:endParaRPr>
          </a:p>
        </p:txBody>
      </p:sp>
    </p:spTree>
    <p:extLst>
      <p:ext uri="{BB962C8B-B14F-4D97-AF65-F5344CB8AC3E}">
        <p14:creationId xmlns:p14="http://schemas.microsoft.com/office/powerpoint/2010/main" val="1273874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9900" y="326897"/>
            <a:ext cx="8181491" cy="816103"/>
          </a:xfrm>
          <a:solidFill>
            <a:schemeClr val="bg1"/>
          </a:solidFill>
          <a:ln>
            <a:solidFill>
              <a:srgbClr val="00B050"/>
            </a:solidFill>
          </a:ln>
        </p:spPr>
        <p:txBody>
          <a:bodyPr>
            <a:normAutofit/>
          </a:bodyPr>
          <a:lstStyle/>
          <a:p>
            <a:r>
              <a:rPr lang="en-GB" sz="4800" b="1" u="sng" dirty="0">
                <a:latin typeface="Bradley Hand ITC" panose="03070402050302030203" pitchFamily="66" charset="0"/>
              </a:rPr>
              <a:t>Morning Routine (9:00-12:15)</a:t>
            </a:r>
          </a:p>
        </p:txBody>
      </p:sp>
      <p:sp>
        <p:nvSpPr>
          <p:cNvPr id="3" name="Subtitle 2"/>
          <p:cNvSpPr>
            <a:spLocks noGrp="1"/>
          </p:cNvSpPr>
          <p:nvPr>
            <p:ph idx="1"/>
          </p:nvPr>
        </p:nvSpPr>
        <p:spPr>
          <a:xfrm>
            <a:off x="2208213" y="1600200"/>
            <a:ext cx="8181491" cy="4114800"/>
          </a:xfrm>
          <a:solidFill>
            <a:schemeClr val="bg1"/>
          </a:solidFill>
          <a:ln>
            <a:solidFill>
              <a:srgbClr val="00B050"/>
            </a:solidFill>
          </a:ln>
        </p:spPr>
        <p:txBody>
          <a:bodyPr>
            <a:normAutofit/>
          </a:bodyPr>
          <a:lstStyle/>
          <a:p>
            <a:pPr marL="571500" indent="-571500">
              <a:buFont typeface="Arial" panose="020B0604020202020204" pitchFamily="34" charset="0"/>
              <a:buChar char="•"/>
            </a:pPr>
            <a:r>
              <a:rPr lang="en-GB" sz="3600" dirty="0">
                <a:solidFill>
                  <a:schemeClr val="tx1"/>
                </a:solidFill>
                <a:latin typeface="Bradley Hand ITC" panose="03070402050302030203" pitchFamily="66" charset="0"/>
              </a:rPr>
              <a:t>Phonics (in two groups according to children’s ability)</a:t>
            </a:r>
          </a:p>
          <a:p>
            <a:pPr marL="571500" indent="-571500">
              <a:buFont typeface="Arial" panose="020B0604020202020204" pitchFamily="34" charset="0"/>
              <a:buChar char="•"/>
            </a:pPr>
            <a:r>
              <a:rPr lang="en-GB" sz="3600" dirty="0">
                <a:latin typeface="Bradley Hand ITC" panose="03070402050302030203" pitchFamily="66" charset="0"/>
              </a:rPr>
              <a:t>English lessons, guided reading sessions and Maths lessons with an outdoor break and snack in between</a:t>
            </a:r>
          </a:p>
          <a:p>
            <a:pPr marL="571500" indent="-571500">
              <a:buFont typeface="Arial" panose="020B0604020202020204" pitchFamily="34" charset="0"/>
              <a:buChar char="•"/>
            </a:pPr>
            <a:r>
              <a:rPr lang="en-GB" sz="3600" dirty="0">
                <a:solidFill>
                  <a:schemeClr val="tx1"/>
                </a:solidFill>
                <a:latin typeface="Bradley Hand ITC" panose="03070402050302030203" pitchFamily="66" charset="0"/>
              </a:rPr>
              <a:t>Story and worship (in class before lunch!)</a:t>
            </a:r>
          </a:p>
          <a:p>
            <a:pPr marL="571500" indent="-571500">
              <a:buFont typeface="Arial" panose="020B0604020202020204" pitchFamily="34" charset="0"/>
              <a:buChar char="•"/>
            </a:pPr>
            <a:endParaRPr lang="en-GB" sz="3600" dirty="0">
              <a:solidFill>
                <a:schemeClr val="bg1">
                  <a:lumMod val="50000"/>
                </a:schemeClr>
              </a:solidFill>
            </a:endParaRPr>
          </a:p>
        </p:txBody>
      </p:sp>
    </p:spTree>
    <p:extLst>
      <p:ext uri="{BB962C8B-B14F-4D97-AF65-F5344CB8AC3E}">
        <p14:creationId xmlns:p14="http://schemas.microsoft.com/office/powerpoint/2010/main" val="3022154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160" y="291547"/>
            <a:ext cx="7942952" cy="736590"/>
          </a:xfrm>
          <a:solidFill>
            <a:schemeClr val="bg1"/>
          </a:solidFill>
          <a:ln>
            <a:solidFill>
              <a:srgbClr val="00B050"/>
            </a:solidFill>
          </a:ln>
        </p:spPr>
        <p:txBody>
          <a:bodyPr>
            <a:normAutofit fontScale="90000"/>
          </a:bodyPr>
          <a:lstStyle/>
          <a:p>
            <a:r>
              <a:rPr lang="en-GB" sz="4800" b="1" u="sng" dirty="0">
                <a:latin typeface="Bradley Hand ITC" panose="03070402050302030203" pitchFamily="66" charset="0"/>
              </a:rPr>
              <a:t>Lunch Routine (12:15-1:00)</a:t>
            </a:r>
          </a:p>
        </p:txBody>
      </p:sp>
      <p:sp>
        <p:nvSpPr>
          <p:cNvPr id="3" name="Subtitle 2"/>
          <p:cNvSpPr>
            <a:spLocks noGrp="1"/>
          </p:cNvSpPr>
          <p:nvPr>
            <p:ph idx="1"/>
          </p:nvPr>
        </p:nvSpPr>
        <p:spPr>
          <a:xfrm>
            <a:off x="2300978" y="1639956"/>
            <a:ext cx="9372600" cy="2985052"/>
          </a:xfrm>
          <a:solidFill>
            <a:schemeClr val="bg1"/>
          </a:solidFill>
          <a:ln w="28575">
            <a:solidFill>
              <a:srgbClr val="00B050"/>
            </a:solidFill>
          </a:ln>
        </p:spPr>
        <p:txBody>
          <a:bodyPr>
            <a:normAutofit/>
          </a:bodyPr>
          <a:lstStyle/>
          <a:p>
            <a:pPr marL="571500" indent="-571500">
              <a:buFont typeface="Arial" panose="020B0604020202020204" pitchFamily="34" charset="0"/>
              <a:buChar char="•"/>
            </a:pPr>
            <a:r>
              <a:rPr lang="en-GB" sz="3600" dirty="0">
                <a:solidFill>
                  <a:schemeClr val="tx1"/>
                </a:solidFill>
                <a:latin typeface="Bradley Hand ITC" panose="03070402050302030203" pitchFamily="66" charset="0"/>
              </a:rPr>
              <a:t>After washing hands the children move to the hall to collect their lunch</a:t>
            </a:r>
          </a:p>
          <a:p>
            <a:pPr marL="571500" indent="-571500">
              <a:buFont typeface="Arial" panose="020B0604020202020204" pitchFamily="34" charset="0"/>
              <a:buChar char="•"/>
            </a:pPr>
            <a:r>
              <a:rPr lang="en-GB" sz="3600" dirty="0">
                <a:latin typeface="Bradley Hand ITC" panose="03070402050302030203" pitchFamily="66" charset="0"/>
              </a:rPr>
              <a:t>Outdoor play takes place in designated zones with equipment only used by children in year 2.</a:t>
            </a:r>
          </a:p>
          <a:p>
            <a:pPr marL="571500" indent="-571500">
              <a:buFont typeface="Arial" panose="020B0604020202020204" pitchFamily="34" charset="0"/>
              <a:buChar char="•"/>
            </a:pPr>
            <a:endParaRPr lang="en-GB" sz="3600" dirty="0">
              <a:solidFill>
                <a:schemeClr val="tx1"/>
              </a:solidFill>
              <a:latin typeface="Bradley Hand ITC" panose="03070402050302030203" pitchFamily="66" charset="0"/>
            </a:endParaRPr>
          </a:p>
          <a:p>
            <a:pPr marL="571500" indent="-571500">
              <a:buFont typeface="Arial" panose="020B0604020202020204" pitchFamily="34" charset="0"/>
              <a:buChar char="•"/>
            </a:pPr>
            <a:endParaRPr lang="en-GB" sz="3600" dirty="0">
              <a:solidFill>
                <a:schemeClr val="bg1">
                  <a:lumMod val="50000"/>
                </a:schemeClr>
              </a:solidFill>
            </a:endParaRPr>
          </a:p>
        </p:txBody>
      </p:sp>
    </p:spTree>
    <p:extLst>
      <p:ext uri="{BB962C8B-B14F-4D97-AF65-F5344CB8AC3E}">
        <p14:creationId xmlns:p14="http://schemas.microsoft.com/office/powerpoint/2010/main" val="1463536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639" y="313645"/>
            <a:ext cx="7187578" cy="829355"/>
          </a:xfrm>
          <a:solidFill>
            <a:schemeClr val="bg1"/>
          </a:solidFill>
          <a:ln>
            <a:solidFill>
              <a:srgbClr val="00B050"/>
            </a:solidFill>
          </a:ln>
        </p:spPr>
        <p:txBody>
          <a:bodyPr>
            <a:normAutofit/>
          </a:bodyPr>
          <a:lstStyle/>
          <a:p>
            <a:r>
              <a:rPr lang="en-GB" sz="4800" b="1" u="sng" dirty="0">
                <a:latin typeface="Bradley Hand ITC" panose="03070402050302030203" pitchFamily="66" charset="0"/>
              </a:rPr>
              <a:t>Lunch Routine (1:00-3:00)</a:t>
            </a:r>
          </a:p>
        </p:txBody>
      </p:sp>
      <p:sp>
        <p:nvSpPr>
          <p:cNvPr id="3" name="Subtitle 2"/>
          <p:cNvSpPr>
            <a:spLocks noGrp="1"/>
          </p:cNvSpPr>
          <p:nvPr>
            <p:ph idx="1"/>
          </p:nvPr>
        </p:nvSpPr>
        <p:spPr>
          <a:xfrm>
            <a:off x="2208213" y="1552161"/>
            <a:ext cx="9372600" cy="3753678"/>
          </a:xfrm>
          <a:solidFill>
            <a:schemeClr val="bg1"/>
          </a:solidFill>
          <a:ln>
            <a:solidFill>
              <a:srgbClr val="00B050"/>
            </a:solidFill>
          </a:ln>
        </p:spPr>
        <p:txBody>
          <a:bodyPr>
            <a:normAutofit fontScale="77500" lnSpcReduction="20000"/>
          </a:bodyPr>
          <a:lstStyle/>
          <a:p>
            <a:pPr marL="571500" indent="-571500">
              <a:buFont typeface="Arial" panose="020B0604020202020204" pitchFamily="34" charset="0"/>
              <a:buChar char="•"/>
            </a:pPr>
            <a:r>
              <a:rPr lang="en-GB" sz="3600" dirty="0">
                <a:solidFill>
                  <a:schemeClr val="tx1"/>
                </a:solidFill>
                <a:latin typeface="Bradley Hand ITC" panose="03070402050302030203" pitchFamily="66" charset="0"/>
              </a:rPr>
              <a:t>The afternoon session will begin with a extra phonic lesson to ensure they are ready for the Phonic Screening T</a:t>
            </a:r>
            <a:r>
              <a:rPr lang="en-GB" sz="3600" dirty="0">
                <a:latin typeface="Bradley Hand ITC" panose="03070402050302030203" pitchFamily="66" charset="0"/>
              </a:rPr>
              <a:t>est. This test was meant to be undertaken last year when they were in Year 1, but was delayed due to lockdown. It will take place later this term and we will ensure the children are prepared for it. </a:t>
            </a:r>
          </a:p>
          <a:p>
            <a:pPr marL="571500" indent="-571500">
              <a:buFont typeface="Arial" panose="020B0604020202020204" pitchFamily="34" charset="0"/>
              <a:buChar char="•"/>
            </a:pPr>
            <a:r>
              <a:rPr lang="en-GB" sz="3600" dirty="0">
                <a:latin typeface="Bradley Hand ITC" panose="03070402050302030203" pitchFamily="66" charset="0"/>
              </a:rPr>
              <a:t>Foundation subjects such as history, geography and art take place</a:t>
            </a:r>
          </a:p>
          <a:p>
            <a:pPr marL="571500" indent="-571500">
              <a:buFont typeface="Arial" panose="020B0604020202020204" pitchFamily="34" charset="0"/>
              <a:buChar char="•"/>
            </a:pPr>
            <a:r>
              <a:rPr lang="en-GB" sz="3600" dirty="0">
                <a:latin typeface="Bradley Hand ITC" panose="03070402050302030203" pitchFamily="66" charset="0"/>
              </a:rPr>
              <a:t>All children have allocated home time tables to sit at and enjoy a book while waiting to be collected</a:t>
            </a:r>
          </a:p>
          <a:p>
            <a:pPr marL="571500" indent="-571500">
              <a:buFont typeface="Arial" panose="020B0604020202020204" pitchFamily="34" charset="0"/>
              <a:buChar char="•"/>
            </a:pPr>
            <a:endParaRPr lang="en-GB" sz="3600" dirty="0">
              <a:solidFill>
                <a:schemeClr val="tx1"/>
              </a:solidFill>
            </a:endParaRPr>
          </a:p>
          <a:p>
            <a:pPr marL="571500" indent="-571500">
              <a:buFont typeface="Arial" panose="020B0604020202020204" pitchFamily="34" charset="0"/>
              <a:buChar char="•"/>
            </a:pPr>
            <a:endParaRPr lang="en-GB" sz="3600" dirty="0">
              <a:solidFill>
                <a:schemeClr val="bg1">
                  <a:lumMod val="50000"/>
                </a:schemeClr>
              </a:solidFill>
            </a:endParaRPr>
          </a:p>
        </p:txBody>
      </p:sp>
    </p:spTree>
    <p:extLst>
      <p:ext uri="{BB962C8B-B14F-4D97-AF65-F5344CB8AC3E}">
        <p14:creationId xmlns:p14="http://schemas.microsoft.com/office/powerpoint/2010/main" val="523190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386" y="234132"/>
            <a:ext cx="8274257" cy="908868"/>
          </a:xfrm>
          <a:solidFill>
            <a:schemeClr val="bg1"/>
          </a:solidFill>
          <a:ln>
            <a:solidFill>
              <a:srgbClr val="00B050"/>
            </a:solidFill>
          </a:ln>
        </p:spPr>
        <p:txBody>
          <a:bodyPr>
            <a:normAutofit/>
          </a:bodyPr>
          <a:lstStyle/>
          <a:p>
            <a:r>
              <a:rPr lang="en-GB" sz="4800" b="1" u="sng" dirty="0">
                <a:latin typeface="Bradley Hand ITC" panose="03070402050302030203" pitchFamily="66" charset="0"/>
              </a:rPr>
              <a:t>Indoor and Outdoor learning</a:t>
            </a:r>
          </a:p>
        </p:txBody>
      </p:sp>
      <p:sp>
        <p:nvSpPr>
          <p:cNvPr id="3" name="Subtitle 2"/>
          <p:cNvSpPr>
            <a:spLocks noGrp="1"/>
          </p:cNvSpPr>
          <p:nvPr>
            <p:ph idx="1"/>
          </p:nvPr>
        </p:nvSpPr>
        <p:spPr>
          <a:xfrm>
            <a:off x="2208213" y="1600200"/>
            <a:ext cx="9372600" cy="3674165"/>
          </a:xfrm>
          <a:solidFill>
            <a:schemeClr val="bg1"/>
          </a:solidFill>
          <a:ln>
            <a:solidFill>
              <a:srgbClr val="00B050"/>
            </a:solidFill>
          </a:ln>
        </p:spPr>
        <p:txBody>
          <a:bodyPr>
            <a:normAutofit/>
          </a:bodyPr>
          <a:lstStyle/>
          <a:p>
            <a:pPr marL="571500" indent="-571500">
              <a:buFont typeface="Arial" panose="020B0604020202020204" pitchFamily="34" charset="0"/>
              <a:buChar char="•"/>
            </a:pPr>
            <a:r>
              <a:rPr lang="en-GB" sz="3600" dirty="0">
                <a:solidFill>
                  <a:schemeClr val="tx1"/>
                </a:solidFill>
                <a:latin typeface="Bradley Hand ITC" panose="03070402050302030203" pitchFamily="66" charset="0"/>
              </a:rPr>
              <a:t>The children will be taught in both indoor and outdoor classroom areas across the whole curriculum</a:t>
            </a:r>
          </a:p>
          <a:p>
            <a:pPr marL="571500" indent="-571500">
              <a:buFont typeface="Arial" panose="020B0604020202020204" pitchFamily="34" charset="0"/>
              <a:buChar char="•"/>
            </a:pPr>
            <a:r>
              <a:rPr lang="en-GB" sz="3600" dirty="0">
                <a:latin typeface="Bradley Hand ITC" panose="03070402050302030203" pitchFamily="66" charset="0"/>
              </a:rPr>
              <a:t>They will need to be suitably dressed for the weather all year round</a:t>
            </a:r>
          </a:p>
          <a:p>
            <a:pPr marL="571500" indent="-571500">
              <a:buFont typeface="Arial" panose="020B0604020202020204" pitchFamily="34" charset="0"/>
              <a:buChar char="•"/>
            </a:pPr>
            <a:r>
              <a:rPr lang="en-GB" sz="3600" dirty="0">
                <a:latin typeface="Bradley Hand ITC" panose="03070402050302030203" pitchFamily="66" charset="0"/>
              </a:rPr>
              <a:t>Sensible shoes as the children will be active</a:t>
            </a:r>
          </a:p>
          <a:p>
            <a:pPr marL="571500" indent="-571500">
              <a:buFont typeface="Arial" panose="020B0604020202020204" pitchFamily="34" charset="0"/>
              <a:buChar char="•"/>
            </a:pPr>
            <a:endParaRPr lang="en-GB" sz="3600" dirty="0">
              <a:solidFill>
                <a:schemeClr val="tx1"/>
              </a:solidFill>
            </a:endParaRPr>
          </a:p>
          <a:p>
            <a:pPr marL="571500" indent="-571500">
              <a:buFont typeface="Arial" panose="020B0604020202020204" pitchFamily="34" charset="0"/>
              <a:buChar char="•"/>
            </a:pPr>
            <a:endParaRPr lang="en-GB" sz="3600" dirty="0">
              <a:solidFill>
                <a:schemeClr val="bg1">
                  <a:lumMod val="50000"/>
                </a:schemeClr>
              </a:solidFill>
            </a:endParaRPr>
          </a:p>
        </p:txBody>
      </p:sp>
    </p:spTree>
    <p:extLst>
      <p:ext uri="{BB962C8B-B14F-4D97-AF65-F5344CB8AC3E}">
        <p14:creationId xmlns:p14="http://schemas.microsoft.com/office/powerpoint/2010/main" val="1819696421"/>
      </p:ext>
    </p:extLst>
  </p:cSld>
  <p:clrMapOvr>
    <a:masterClrMapping/>
  </p:clrMapOvr>
</p:sld>
</file>

<file path=ppt/theme/theme1.xml><?xml version="1.0" encoding="utf-8"?>
<a:theme xmlns:a="http://schemas.openxmlformats.org/drawingml/2006/main" name="Children Playing 16x9">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03461883.potx" id="{18737D51-7733-4200-B5C9-BF22CA2CE631}" vid="{40CEFE45-12FF-4454-86EB-59F04C858872}"/>
    </a:ext>
  </a:extLst>
</a:theme>
</file>

<file path=ppt/theme/theme2.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Children playing education presentation design (cartoon illustration, widescreen)</Template>
  <TotalTime>249</TotalTime>
  <Words>930</Words>
  <Application>Microsoft Office PowerPoint</Application>
  <PresentationFormat>Widescreen</PresentationFormat>
  <Paragraphs>90</Paragraphs>
  <Slides>19</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Bradley Hand ITC</vt:lpstr>
      <vt:lpstr>Euphemia</vt:lpstr>
      <vt:lpstr>Wingdings</vt:lpstr>
      <vt:lpstr>Children Playing 16x9</vt:lpstr>
      <vt:lpstr>Year 2 Welcome Meeting</vt:lpstr>
      <vt:lpstr>Introductions</vt:lpstr>
      <vt:lpstr>The year ahead …….</vt:lpstr>
      <vt:lpstr>Calm School Code</vt:lpstr>
      <vt:lpstr>Daily Routine</vt:lpstr>
      <vt:lpstr>Morning Routine (9:00-12:15)</vt:lpstr>
      <vt:lpstr>Lunch Routine (12:15-1:00)</vt:lpstr>
      <vt:lpstr>Lunch Routine (1:00-3:00)</vt:lpstr>
      <vt:lpstr>Indoor and Outdoor learning</vt:lpstr>
      <vt:lpstr>Curriculum Overview</vt:lpstr>
      <vt:lpstr>Curriculum Overview</vt:lpstr>
      <vt:lpstr>Celebrations</vt:lpstr>
      <vt:lpstr>Home reading and helping at home</vt:lpstr>
      <vt:lpstr>Helping at home - phonics</vt:lpstr>
      <vt:lpstr>PowerPoint Presentation</vt:lpstr>
      <vt:lpstr>Communication </vt:lpstr>
      <vt:lpstr>PE Days and kit</vt:lpstr>
      <vt:lpstr>Medicine in school</vt:lpstr>
      <vt:lpstr>Housekeeping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 Welcome Meeting</dc:title>
  <dc:creator>Charlotte Evans</dc:creator>
  <cp:lastModifiedBy>Jessica Latimer</cp:lastModifiedBy>
  <cp:revision>30</cp:revision>
  <dcterms:created xsi:type="dcterms:W3CDTF">2016-09-11T17:19:27Z</dcterms:created>
  <dcterms:modified xsi:type="dcterms:W3CDTF">2021-09-10T07:33:43Z</dcterms:modified>
</cp:coreProperties>
</file>