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119350" cy="10691813"/>
  <p:notesSz cx="6858000" cy="9144000"/>
  <p:embeddedFontLst>
    <p:embeddedFont>
      <p:font typeface="Handlee" panose="020B0604020202020204" charset="0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VHrzPlub8nPi0wy0I2z50qM0R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59BDB09-272A-4368-87E7-788C628C3D99}">
  <a:tblStyle styleId="{859BDB09-272A-4368-87E7-788C628C3D9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110" y="-72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customschemas.google.com/relationships/presentationmetadata" Target="metadata"/><Relationship Id="rId4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765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800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ctrTitle"/>
          </p:nvPr>
        </p:nvSpPr>
        <p:spPr>
          <a:xfrm>
            <a:off x="515423" y="1547778"/>
            <a:ext cx="140892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ubTitle" idx="1"/>
          </p:nvPr>
        </p:nvSpPr>
        <p:spPr>
          <a:xfrm>
            <a:off x="515409" y="5891409"/>
            <a:ext cx="140892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515409" y="6552657"/>
            <a:ext cx="14089200" cy="2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lvl="0" indent="-450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393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lvl="0" indent="-450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66141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7990583" y="2395696"/>
            <a:ext cx="66141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515409" y="1154948"/>
            <a:ext cx="4643100" cy="15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515409" y="2888617"/>
            <a:ext cx="4643100" cy="6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10650" y="935745"/>
            <a:ext cx="10529400" cy="85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4750" tIns="174750" rIns="174750" bIns="174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439016" y="2563450"/>
            <a:ext cx="66888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439016" y="5826865"/>
            <a:ext cx="6688800" cy="25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167677" y="1505164"/>
            <a:ext cx="6344700" cy="76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457200" lvl="0" indent="-450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●"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○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14009577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qdXBhyORug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hyperlink" Target="https://www.youtube.com/watch?v=I_A_e6h-DhU" TargetMode="External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hyperlink" Target="https://www.youtube.com/watch?v=VtQZgGcKDlM" TargetMode="External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jpg"/><Relationship Id="rId24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hyperlink" Target="https://www.youtube.com/watch?v=W5rxfLRgXRE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5.jp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D0Ajq682yrA" TargetMode="External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206775" y="88982"/>
            <a:ext cx="8451900" cy="660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74750" tIns="174750" rIns="174750" bIns="1747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sng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                      Nursery: </a:t>
            </a:r>
            <a:r>
              <a:rPr lang="en-GB" sz="2000" b="0" i="0" u="sng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Summer 1: Growing</a:t>
            </a:r>
            <a:endParaRPr sz="2500" b="0" i="0" u="sng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06775" y="812375"/>
            <a:ext cx="2638500" cy="72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74750" tIns="174750" rIns="174750" bIns="1747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sng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Key Books this term:</a:t>
            </a:r>
            <a:r>
              <a:rPr lang="en-GB" sz="2400" b="0" i="0" u="sng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</a:t>
            </a:r>
            <a:endParaRPr sz="2400" b="0" i="0" u="sng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988300" y="854700"/>
            <a:ext cx="3775915" cy="400079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Enquiry question: What do plants need to grow?</a:t>
            </a:r>
            <a:endParaRPr sz="14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576485" y="3761850"/>
            <a:ext cx="3608190" cy="218518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The Tiny Seed / Jack and the Beanstalk</a:t>
            </a:r>
            <a:endParaRPr sz="1100" b="1" i="0" u="none" strike="noStrike" cap="none" dirty="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Possible learning experiences: </a:t>
            </a:r>
            <a:endParaRPr sz="1100" b="1" i="0" u="none" strike="noStrike" cap="none" dirty="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The needs of a plant experiment</a:t>
            </a: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Growing plants / flowers: sunflower competition, growing a bean </a:t>
            </a:r>
            <a:r>
              <a:rPr lang="en-GB" sz="1200" dirty="0" smtClean="0">
                <a:latin typeface="Handlee"/>
                <a:ea typeface="Handlee"/>
                <a:cs typeface="Handlee"/>
                <a:sym typeface="Handlee"/>
              </a:rPr>
              <a:t>and recording what we observe.</a:t>
            </a:r>
            <a:r>
              <a:rPr lang="en-GB" sz="1200" b="0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.  </a:t>
            </a: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Drawing plants and flowers.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Tiny Seed by Eric Carle || An INSPIRING Adventure! [CC] – YouTube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Jack and the Beanstalk Fairy Tale by Oxbridge Baby - YouTube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575" y="1615015"/>
            <a:ext cx="1447300" cy="188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4200" y="1595375"/>
            <a:ext cx="1819275" cy="188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1383" y="894081"/>
            <a:ext cx="2037878" cy="179881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/>
        </p:nvSpPr>
        <p:spPr>
          <a:xfrm>
            <a:off x="6165663" y="2676896"/>
            <a:ext cx="2864769" cy="158501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Handa’s Surprise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Possible learning experiences:</a:t>
            </a:r>
            <a:endParaRPr sz="1100" b="1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Healthy fruits and vegetables</a:t>
            </a:r>
            <a:endParaRPr sz="1100" b="0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Farm to fork - where does our food come from? </a:t>
            </a:r>
            <a:endParaRPr sz="1100" b="0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Plotting our fruit on a map of the world.</a:t>
            </a:r>
            <a:endParaRPr sz="1100" b="0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 </a:t>
            </a:r>
            <a:r>
              <a:rPr lang="en-GB" sz="1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Handas Suprise | Eileen Browne | Read along | bedtime story | picture book | - YouTube</a:t>
            </a:r>
            <a:endParaRPr sz="1200" b="0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1574282" y="3106857"/>
            <a:ext cx="3068398" cy="1215687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i="0" u="none" strike="noStrike" cap="none" dirty="0" smtClean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The Very Hungry Caterpillar</a:t>
            </a:r>
            <a:endParaRPr sz="1100" b="1" i="0" u="none" strike="noStrike" cap="none" dirty="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Possible learning experiences:</a:t>
            </a:r>
            <a:endParaRPr sz="1100" b="1" i="0" u="none" strike="noStrike" cap="none" dirty="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Days of the week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smtClean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Lifecycle of a caterpillar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 dirty="0" smtClean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Which food can we grow?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smtClean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What are the life cycles of other animals?</a:t>
            </a: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2606" y="6153164"/>
            <a:ext cx="3222707" cy="183820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22431" y="4305019"/>
            <a:ext cx="1885950" cy="29908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66" name="Google Shape;66;p1"/>
          <p:cNvGraphicFramePr/>
          <p:nvPr/>
        </p:nvGraphicFramePr>
        <p:xfrm>
          <a:off x="715106" y="9235480"/>
          <a:ext cx="13716000" cy="583250"/>
        </p:xfrm>
        <a:graphic>
          <a:graphicData uri="http://schemas.openxmlformats.org/drawingml/2006/table">
            <a:tbl>
              <a:tblPr firstRow="1" bandRow="1">
                <a:noFill/>
                <a:tableStyleId>{859BDB09-272A-4368-87E7-788C628C3D99}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                    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                         </a:t>
                      </a: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Spring</a:t>
                      </a:r>
                      <a:endParaRPr sz="1800" u="none" strike="noStrike" cap="none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                </a:t>
                      </a: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Summer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                            </a:t>
                      </a: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Autumn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9F5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                      </a:t>
                      </a: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Winter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91450" marR="91450" marT="45725" marB="45725">
                    <a:solidFill>
                      <a:srgbClr val="0C5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7" name="Google Shape;67;p1"/>
          <p:cNvSpPr/>
          <p:nvPr/>
        </p:nvSpPr>
        <p:spPr>
          <a:xfrm>
            <a:off x="5490536" y="8762069"/>
            <a:ext cx="484632" cy="6992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" descr="See the source imag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787465" y="6278480"/>
            <a:ext cx="2642031" cy="8810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" name="Google Shape;69;p1"/>
          <p:cNvSpPr txBox="1"/>
          <p:nvPr/>
        </p:nvSpPr>
        <p:spPr>
          <a:xfrm>
            <a:off x="11814402" y="4622719"/>
            <a:ext cx="2649413" cy="160039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We will visit </a:t>
            </a:r>
            <a:r>
              <a:rPr lang="en-GB" b="1" dirty="0">
                <a:latin typeface="Handlee"/>
                <a:ea typeface="Handlee"/>
                <a:cs typeface="Handlee"/>
                <a:sym typeface="Handlee"/>
              </a:rPr>
              <a:t> </a:t>
            </a:r>
            <a:r>
              <a:rPr lang="en-GB" b="1" dirty="0" smtClean="0">
                <a:latin typeface="Handlee"/>
                <a:ea typeface="Handlee"/>
                <a:cs typeface="Handlee"/>
                <a:sym typeface="Handlee"/>
              </a:rPr>
              <a:t>our </a:t>
            </a:r>
            <a:r>
              <a:rPr lang="en-GB" sz="1400" b="1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allotment 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to harvest vegetables and grow some food in our </a:t>
            </a:r>
            <a:r>
              <a:rPr lang="en-GB" sz="1400" b="1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nursery planters. We sowed onions, lettuces and broad beans before the half term so we wil</a:t>
            </a:r>
            <a:r>
              <a:rPr lang="en-GB" b="1" dirty="0" smtClean="0">
                <a:latin typeface="Handlee"/>
                <a:ea typeface="Handlee"/>
                <a:cs typeface="Handlee"/>
                <a:sym typeface="Handlee"/>
              </a:rPr>
              <a:t>l continue to care for them and observe the changes.</a:t>
            </a:r>
            <a:endParaRPr sz="1400" b="1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28442" y="3224774"/>
            <a:ext cx="1564348" cy="176910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4244593" y="1466029"/>
            <a:ext cx="1464546" cy="1815882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Grow your own sunflower competition!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Can you use the words taller and shorter to describe your sunflower?</a:t>
            </a:r>
            <a:endParaRPr sz="14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9040983" y="158889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66371" y="2819919"/>
            <a:ext cx="1885642" cy="112530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 txBox="1"/>
          <p:nvPr/>
        </p:nvSpPr>
        <p:spPr>
          <a:xfrm>
            <a:off x="9310811" y="1299366"/>
            <a:ext cx="1766161" cy="11695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What can you grow in your garden? Take some photos or bring in what  you have grown.</a:t>
            </a:r>
            <a:endParaRPr sz="1400" b="0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82544" y="2130145"/>
            <a:ext cx="385475" cy="364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"/>
          <p:cNvCxnSpPr/>
          <p:nvPr/>
        </p:nvCxnSpPr>
        <p:spPr>
          <a:xfrm>
            <a:off x="9828037" y="2748183"/>
            <a:ext cx="323993" cy="787397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" name="Google Shape;77;p1"/>
          <p:cNvSpPr/>
          <p:nvPr/>
        </p:nvSpPr>
        <p:spPr>
          <a:xfrm>
            <a:off x="1279170" y="3217292"/>
            <a:ext cx="228139" cy="51950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 flipH="1">
            <a:off x="3080523" y="3291136"/>
            <a:ext cx="252273" cy="44566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4043521" y="4197908"/>
            <a:ext cx="493093" cy="1667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2033875" y="5712582"/>
            <a:ext cx="177062" cy="42841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8447996" y="2488720"/>
            <a:ext cx="177421" cy="51501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007255" y="3026885"/>
            <a:ext cx="583095" cy="57735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/>
          <p:nvPr/>
        </p:nvSpPr>
        <p:spPr>
          <a:xfrm>
            <a:off x="6862292" y="4468811"/>
            <a:ext cx="2021682" cy="954107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Growing vocabulary</a:t>
            </a: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plant  seed  soil  compost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grow  bigger  smaller  shorter  taller</a:t>
            </a:r>
            <a:endParaRPr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159551" y="7356721"/>
            <a:ext cx="44767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581992" y="7295868"/>
            <a:ext cx="23017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I'm a little bean - YouTube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319056" y="5489500"/>
            <a:ext cx="1704975" cy="137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"/>
          <p:cNvSpPr txBox="1"/>
          <p:nvPr/>
        </p:nvSpPr>
        <p:spPr>
          <a:xfrm rot="10800000" flipH="1">
            <a:off x="4043521" y="7284330"/>
            <a:ext cx="2818771" cy="5832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998046" y="5629749"/>
            <a:ext cx="493093" cy="1864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8868435" y="3469036"/>
            <a:ext cx="323993" cy="1610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040983" y="137715"/>
            <a:ext cx="753753" cy="71698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9022431" y="114391"/>
            <a:ext cx="2864769" cy="954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                   We will be using our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                    curiosity, attention and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                    friendship character</a:t>
            </a:r>
            <a:endParaRPr sz="1400" b="0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                    muscles.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13391480" y="2488720"/>
            <a:ext cx="204901" cy="569203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3416153" y="4191249"/>
            <a:ext cx="134683" cy="4161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082861" y="2523118"/>
            <a:ext cx="808190" cy="450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"/>
          <p:cNvCxnSpPr/>
          <p:nvPr/>
        </p:nvCxnSpPr>
        <p:spPr>
          <a:xfrm flipH="1">
            <a:off x="10526109" y="3354135"/>
            <a:ext cx="512870" cy="31301"/>
          </a:xfrm>
          <a:prstGeom prst="straightConnector1">
            <a:avLst/>
          </a:prstGeom>
          <a:noFill/>
          <a:ln w="9525" cap="flat" cmpd="sng">
            <a:solidFill>
              <a:srgbClr val="20202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8" name="Google Shape;98;p1"/>
          <p:cNvSpPr txBox="1"/>
          <p:nvPr/>
        </p:nvSpPr>
        <p:spPr>
          <a:xfrm>
            <a:off x="6278248" y="5599212"/>
            <a:ext cx="1784549" cy="11695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Decay: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What happens to food when it is left over time? Take photos and talk about what happens.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400212" y="6571739"/>
            <a:ext cx="1392487" cy="87806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6921383" y="7356721"/>
            <a:ext cx="4814010" cy="11695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roots</a:t>
            </a: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: suck up nutrients from the soil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leaves</a:t>
            </a: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: catch the sunlight to give the plant energy to grow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stem</a:t>
            </a: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: the skeleton of the plant – helps it to stand tall and grow towards the sun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petal</a:t>
            </a: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: the bright colour help to attract lots of insects </a:t>
            </a:r>
            <a:endParaRPr sz="1400" b="0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56827" y="8699566"/>
            <a:ext cx="672824" cy="66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491139" y="8598724"/>
            <a:ext cx="623649" cy="77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1287760" y="8651131"/>
            <a:ext cx="689240" cy="71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850488" y="8755272"/>
            <a:ext cx="775808" cy="714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3036430" y="8539786"/>
            <a:ext cx="682231" cy="97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919977" y="8581277"/>
            <a:ext cx="662880" cy="93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278248" y="8561726"/>
            <a:ext cx="649020" cy="93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3301403" y="8595188"/>
            <a:ext cx="668228" cy="911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500" y="749882"/>
            <a:ext cx="2469477" cy="1719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40500" y="88982"/>
            <a:ext cx="296827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Handlee" panose="020B0604020202020204" charset="0"/>
              </a:rPr>
              <a:t>Enquiry question: Do all animals stay the same throughout their life?</a:t>
            </a:r>
            <a:endParaRPr lang="en-GB" dirty="0">
              <a:solidFill>
                <a:schemeClr val="tx1"/>
              </a:solidFill>
              <a:latin typeface="Handlee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7200" y="7284330"/>
            <a:ext cx="257661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New life on the farm. A visit to a local farm to see new animals and how they will grow.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/>
        </p:nvSpPr>
        <p:spPr>
          <a:xfrm>
            <a:off x="140150" y="41875"/>
            <a:ext cx="4437300" cy="394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sng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Physical Development: Gross and Fine motor Skill</a:t>
            </a:r>
            <a:endParaRPr sz="1600" b="0" i="0" u="sng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Handwriting -</a:t>
            </a:r>
            <a:r>
              <a:rPr lang="en-GB" sz="12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Develop the foundations of a handwriting style which is fast, accurate and efficient.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Physical Development - </a:t>
            </a:r>
            <a:r>
              <a:rPr lang="en-GB" sz="1200" b="0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PE: Gymnastics</a:t>
            </a:r>
            <a:endParaRPr sz="1200" b="0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I can confidently and safely use a range of large and small apparatus indoors and  outside and in a group.</a:t>
            </a:r>
            <a:endParaRPr sz="12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                                                                            </a:t>
            </a:r>
            <a:endParaRPr sz="1200" b="0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                                                           </a:t>
            </a:r>
            <a:endParaRPr sz="1200" b="0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7073900" y="6611750"/>
            <a:ext cx="7831500" cy="3894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sng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Literacy: Writing</a:t>
            </a:r>
            <a:endParaRPr sz="1700" b="0" i="0" u="sng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O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rally compose and write a simple </a:t>
            </a:r>
            <a:r>
              <a:rPr lang="en-GB" sz="1200" dirty="0" smtClean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CVC word, e.g. t-o-p.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.</a:t>
            </a:r>
            <a:endParaRPr sz="1800" b="0" i="0" u="sng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sng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The car was in a rush.</a:t>
            </a:r>
            <a:endParaRPr sz="2000" b="0" i="0" u="sng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11720750" y="126350"/>
            <a:ext cx="3086700" cy="6187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sng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Expressive Arts and Design:</a:t>
            </a:r>
            <a:endParaRPr sz="1600" b="0" i="0" u="sng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Artist: Paul Klee: 2D shapes painting and printing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Painting: Shades of colour / paint mixing </a:t>
            </a: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Printing repeated patterns with fruit and vegetables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Music: </a:t>
            </a:r>
            <a:r>
              <a:rPr lang="en-GB" sz="12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Technology: </a:t>
            </a:r>
            <a:r>
              <a:rPr lang="en-GB" sz="12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To explore and change sounds and music through play and technology.</a:t>
            </a:r>
            <a:endParaRPr sz="12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To comment and respond to recordings of own voice, other classroom sounds.</a:t>
            </a:r>
            <a:endParaRPr sz="12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To create music and suggest symbols to represent the sounds.</a:t>
            </a:r>
            <a:endParaRPr sz="1200" b="1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05887" y="8717577"/>
            <a:ext cx="1035165" cy="9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650" y="7353274"/>
            <a:ext cx="809051" cy="9614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1288725" y="7376750"/>
            <a:ext cx="1923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Oral Segmenting</a:t>
            </a:r>
            <a:r>
              <a:rPr lang="en-GB" sz="1200" b="0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 - this is when you split a word up into its individual sounds (c-a-t). We call this ‘robot talk’.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1184500" y="8459538"/>
            <a:ext cx="1923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Oral blending -</a:t>
            </a:r>
            <a:r>
              <a:rPr lang="en-GB" sz="1200" b="0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 this is when you blend the sounds together to say the word (cat).</a:t>
            </a:r>
            <a:r>
              <a:rPr lang="en-GB" sz="1200" b="0" i="0" u="sng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 </a:t>
            </a:r>
            <a:r>
              <a:rPr lang="en-GB" sz="1200" b="0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We use a blending arm motion from left to right to help blend the sounds together.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1613" y="10046100"/>
            <a:ext cx="385475" cy="3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 txBox="1"/>
          <p:nvPr/>
        </p:nvSpPr>
        <p:spPr>
          <a:xfrm>
            <a:off x="4748607" y="229733"/>
            <a:ext cx="6801000" cy="575539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sng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Mathematics: Number</a:t>
            </a:r>
            <a:r>
              <a:rPr lang="en-GB" sz="1200" b="1" u="sng" dirty="0">
                <a:latin typeface="Handlee"/>
                <a:ea typeface="Handlee"/>
                <a:cs typeface="Handlee"/>
                <a:sym typeface="Handlee"/>
              </a:rPr>
              <a:t>: Counting on and counting back </a:t>
            </a:r>
            <a:endParaRPr sz="1200" u="sng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dirty="0">
                <a:latin typeface="Handlee"/>
                <a:ea typeface="Handlee"/>
                <a:cs typeface="Handlee"/>
                <a:sym typeface="Handlee"/>
              </a:rPr>
              <a:t>The children will explore addition and subtraction through counting </a:t>
            </a:r>
            <a:r>
              <a:rPr lang="en-GB" sz="1200" dirty="0" smtClean="0">
                <a:latin typeface="Handlee"/>
                <a:ea typeface="Handlee"/>
                <a:cs typeface="Handlee"/>
                <a:sym typeface="Handlee"/>
              </a:rPr>
              <a:t>on. </a:t>
            </a:r>
            <a:r>
              <a:rPr lang="en-GB" sz="1200" dirty="0">
                <a:latin typeface="Handlee"/>
                <a:ea typeface="Handlee"/>
                <a:cs typeface="Handlee"/>
                <a:sym typeface="Handlee"/>
              </a:rPr>
              <a:t>Children will use a number track to practise counting the number of jumps required to move on or </a:t>
            </a:r>
            <a:r>
              <a:rPr lang="en-GB" sz="1200" dirty="0" smtClean="0">
                <a:latin typeface="Handlee"/>
                <a:ea typeface="Handlee"/>
                <a:cs typeface="Handlee"/>
                <a:sym typeface="Handlee"/>
              </a:rPr>
              <a:t> </a:t>
            </a:r>
            <a:r>
              <a:rPr lang="en-GB" sz="1200" dirty="0">
                <a:latin typeface="Handlee"/>
                <a:ea typeface="Handlee"/>
                <a:cs typeface="Handlee"/>
                <a:sym typeface="Handlee"/>
              </a:rPr>
              <a:t>rather than the actual numbers they are landing on. </a:t>
            </a: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Number song 1-20 for children | Counting numbers | The Singing Walrus – YouTube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sng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dirty="0">
                <a:latin typeface="Handlee"/>
                <a:ea typeface="Handlee"/>
                <a:cs typeface="Handlee"/>
                <a:sym typeface="Handlee"/>
              </a:rPr>
              <a:t>           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Play ‘I count you count’. Begin by pointing to yourself as you start counting. Then point to your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child and they continue  1 2 3 4 </a:t>
            </a:r>
            <a:r>
              <a:rPr lang="en-GB" sz="1200" b="0" i="0" u="none" strike="noStrike" cap="none" dirty="0">
                <a:solidFill>
                  <a:srgbClr val="FF0000"/>
                </a:solidFill>
                <a:latin typeface="Handlee"/>
                <a:ea typeface="Handlee"/>
                <a:cs typeface="Handlee"/>
                <a:sym typeface="Handlee"/>
              </a:rPr>
              <a:t>5 6 7 8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9 10 11 12  </a:t>
            </a:r>
            <a:r>
              <a:rPr lang="en-GB" sz="1200" b="0" i="0" u="none" strike="noStrike" cap="none" dirty="0">
                <a:solidFill>
                  <a:srgbClr val="FF0000"/>
                </a:solidFill>
                <a:latin typeface="Handlee"/>
                <a:ea typeface="Handlee"/>
                <a:cs typeface="Handlee"/>
                <a:sym typeface="Handlee"/>
              </a:rPr>
              <a:t>13 14 15 16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 and so on.</a:t>
            </a:r>
            <a:r>
              <a:rPr lang="en-GB" sz="1200" b="1" i="0" u="sng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 </a:t>
            </a:r>
            <a:endParaRPr sz="1200" b="1" i="0" u="sng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u="sng" dirty="0">
                <a:latin typeface="Handlee"/>
                <a:ea typeface="Handlee"/>
                <a:cs typeface="Handlee"/>
                <a:sym typeface="Handlee"/>
              </a:rPr>
              <a:t>Maths: Shape: </a:t>
            </a:r>
            <a:r>
              <a:rPr lang="en-GB" sz="1200" dirty="0">
                <a:latin typeface="Handlee"/>
                <a:ea typeface="Handlee"/>
                <a:cs typeface="Handlee"/>
                <a:sym typeface="Handlee"/>
              </a:rPr>
              <a:t> the focus is </a:t>
            </a:r>
            <a:r>
              <a:rPr lang="en-GB" sz="1200" dirty="0" smtClean="0">
                <a:latin typeface="Handlee"/>
                <a:ea typeface="Handlee"/>
                <a:cs typeface="Handlee"/>
                <a:sym typeface="Handlee"/>
              </a:rPr>
              <a:t>for the children to learn the days of the week and sequence them correctly, using The Very Hungry Caterpillar and our days of the week song for support..</a:t>
            </a: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3158594" y="6893725"/>
            <a:ext cx="28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Continue to learn Phase </a:t>
            </a:r>
            <a:r>
              <a:rPr lang="en-GB" b="1" dirty="0" smtClean="0">
                <a:latin typeface="Handlee"/>
                <a:ea typeface="Handlee"/>
                <a:cs typeface="Handlee"/>
                <a:sym typeface="Handlee"/>
              </a:rPr>
              <a:t>1 </a:t>
            </a:r>
            <a:r>
              <a:rPr lang="en-GB" sz="1400" b="1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sounds</a:t>
            </a:r>
            <a:endParaRPr sz="1400" b="1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3217315" y="8128363"/>
            <a:ext cx="3519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Using our phonics to help us read: </a:t>
            </a:r>
            <a:endParaRPr sz="1200" b="1" i="0" u="none" strike="noStrike" cap="none" dirty="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Continue to apply knowledge of blending and segmenting to reading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 </a:t>
            </a:r>
            <a:r>
              <a:rPr lang="en-GB" sz="1200" b="0" i="0" u="none" strike="noStrike" cap="none" dirty="0" err="1" smtClean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cvc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 words.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‘We look at the letters, make the sounds and blend the sounds together’ OR if it’s a superpower word ‘We see the word and say the word@</a:t>
            </a:r>
            <a:endParaRPr sz="1200" b="1" i="0" u="none" strike="noStrike" cap="none" dirty="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530763" y="9959438"/>
            <a:ext cx="240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Digraph</a:t>
            </a:r>
            <a:r>
              <a:rPr lang="en-GB" sz="12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: two letters that make one sound.</a:t>
            </a:r>
            <a:endParaRPr sz="1200" b="0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9066425" y="7229325"/>
            <a:ext cx="22986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andlee"/>
              <a:buAutoNum type="arabicParenR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Orally compose (say) a phrase  /sentence. </a:t>
            </a: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andlee"/>
              <a:buAutoNum type="arabicParenR"/>
            </a:pPr>
            <a:r>
              <a:rPr lang="en-GB" sz="1200" b="0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Count 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how many words</a:t>
            </a:r>
            <a:r>
              <a:rPr lang="en-GB" sz="1200" b="0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. Are in the phrase/ sentence and begin to ‘hold a sentence’ by adding a word to each finger.  </a:t>
            </a: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andlee"/>
              <a:buAutoNum type="arabicParenR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Say first word </a:t>
            </a:r>
            <a:r>
              <a:rPr lang="en-GB" sz="1200" b="0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for an adult to write it down.</a:t>
            </a: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11637088" y="10074372"/>
            <a:ext cx="3086700" cy="3693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Can you practice writing </a:t>
            </a:r>
            <a:r>
              <a:rPr lang="en-GB" sz="1200" dirty="0" smtClean="0">
                <a:latin typeface="Handlee"/>
                <a:ea typeface="Handlee"/>
                <a:cs typeface="Handlee"/>
                <a:sym typeface="Handlee"/>
              </a:rPr>
              <a:t>your name</a:t>
            </a:r>
            <a:r>
              <a:rPr lang="en-GB" sz="1200" b="0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?</a:t>
            </a: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104162" y="4110493"/>
            <a:ext cx="4509300" cy="1015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Jigsaw Healthy Me: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Physical health and fitness / healthy eating. </a:t>
            </a:r>
            <a:r>
              <a:rPr lang="en-GB">
                <a:latin typeface="Handlee"/>
                <a:ea typeface="Handlee"/>
                <a:cs typeface="Handlee"/>
                <a:sym typeface="Handlee"/>
              </a:rPr>
              <a:t>We will be talking about our favourite sports, healthy foods and why sleep is important. </a:t>
            </a:r>
            <a:endParaRPr sz="1400" b="0" i="0" u="none" strike="noStrike" cap="none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11559500" y="6698100"/>
            <a:ext cx="3265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Practice writing our names, with and without a name card for support.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dirty="0" smtClean="0">
                <a:latin typeface="Handlee"/>
                <a:ea typeface="Handlee"/>
                <a:cs typeface="Handlee"/>
                <a:sym typeface="Handlee"/>
              </a:rPr>
              <a:t>Practice writing our phonic sounds.</a:t>
            </a:r>
            <a:endParaRPr sz="12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7673050" y="9363676"/>
            <a:ext cx="3086700" cy="104641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Can you </a:t>
            </a:r>
            <a:r>
              <a:rPr lang="en-GB" dirty="0" smtClean="0">
                <a:latin typeface="Handlee"/>
                <a:ea typeface="Handlee"/>
                <a:cs typeface="Handlee"/>
                <a:sym typeface="Handlee"/>
              </a:rPr>
              <a:t>draw a picture of a flower you can see growing</a:t>
            </a:r>
            <a:r>
              <a:rPr lang="en-GB" sz="1400" b="0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 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at home</a:t>
            </a:r>
            <a:r>
              <a:rPr lang="en-GB" sz="1400" b="0" i="0" u="none" strike="noStrike" cap="none" dirty="0" smtClean="0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? Can you tell your adult the different parts of the plant?</a:t>
            </a:r>
            <a:endParaRPr sz="1400" b="0" i="0" u="none" strike="noStrike" cap="none" dirty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7713" y="9520738"/>
            <a:ext cx="385475" cy="3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5125" y="8094625"/>
            <a:ext cx="385475" cy="3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 txBox="1"/>
          <p:nvPr/>
        </p:nvSpPr>
        <p:spPr>
          <a:xfrm>
            <a:off x="11720750" y="7670896"/>
            <a:ext cx="2971350" cy="915861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Form most lower-case letters correctly, starting and finishing in the right place, going the right way round and correctly orientated. Include spaces between words.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124091" y="815914"/>
            <a:ext cx="1497205" cy="147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83225" y="811239"/>
            <a:ext cx="1324840" cy="164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998546" y="2703200"/>
            <a:ext cx="2251087" cy="97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8026" y="7145442"/>
            <a:ext cx="1857674" cy="98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332" y="3288549"/>
            <a:ext cx="385475" cy="3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059000" y="8635877"/>
            <a:ext cx="2190633" cy="124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 txBox="1"/>
          <p:nvPr/>
        </p:nvSpPr>
        <p:spPr>
          <a:xfrm>
            <a:off x="190303" y="6377415"/>
            <a:ext cx="4750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Correctly sequence a story or event using pictures and/or captions. </a:t>
            </a:r>
            <a:endParaRPr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Respond to questions about how and why something is happening.</a:t>
            </a:r>
            <a:endParaRPr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Know the difference between different types of texts (fiction, nonfiction, poetry)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279125" y="6070432"/>
            <a:ext cx="2466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sng" strike="noStrike" cap="none">
                <a:solidFill>
                  <a:srgbClr val="000000"/>
                </a:solidFill>
                <a:latin typeface="Handlee"/>
                <a:ea typeface="Handlee"/>
                <a:cs typeface="Handlee"/>
                <a:sym typeface="Handlee"/>
              </a:rPr>
              <a:t>Literacy: Reading</a:t>
            </a:r>
            <a:endParaRPr/>
          </a:p>
        </p:txBody>
      </p:sp>
      <p:pic>
        <p:nvPicPr>
          <p:cNvPr id="153" name="Google Shape;15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9536" y="3154278"/>
            <a:ext cx="385475" cy="3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783925" y="8294914"/>
            <a:ext cx="343862" cy="34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79118" y="1155453"/>
            <a:ext cx="949325" cy="87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30000" y="1155458"/>
            <a:ext cx="809625" cy="80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241187" y="1188124"/>
            <a:ext cx="1035175" cy="73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362038" y="1277498"/>
            <a:ext cx="1104961" cy="4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"/>
          <p:cNvSpPr txBox="1"/>
          <p:nvPr/>
        </p:nvSpPr>
        <p:spPr>
          <a:xfrm>
            <a:off x="3494825" y="1056550"/>
            <a:ext cx="103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38761D"/>
                </a:solidFill>
              </a:rPr>
              <a:t>forward roll</a:t>
            </a:r>
            <a:endParaRPr sz="1000" b="1">
              <a:solidFill>
                <a:srgbClr val="38761D"/>
              </a:solidFill>
            </a:endParaRPr>
          </a:p>
        </p:txBody>
      </p:sp>
      <p:pic>
        <p:nvPicPr>
          <p:cNvPr id="160" name="Google Shape;160;p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71274" y="2100999"/>
            <a:ext cx="704400" cy="106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88725" y="2095034"/>
            <a:ext cx="809050" cy="1076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310821" y="2112102"/>
            <a:ext cx="704400" cy="104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407790" y="1916093"/>
            <a:ext cx="809625" cy="112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3367702" y="2759675"/>
            <a:ext cx="118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38761D"/>
                </a:solidFill>
              </a:rPr>
              <a:t>(Jumping Jack)</a:t>
            </a:r>
            <a:endParaRPr sz="1100" b="1">
              <a:solidFill>
                <a:srgbClr val="38761D"/>
              </a:solidFill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670000" y="3310225"/>
            <a:ext cx="3790800" cy="554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andlee"/>
                <a:ea typeface="Handlee"/>
                <a:cs typeface="Handlee"/>
                <a:sym typeface="Handlee"/>
              </a:rPr>
              <a:t>Each week on google classrooms we will link you to a new movement to practise at home. </a:t>
            </a:r>
            <a:endParaRPr sz="1200"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166" name="Google Shape;166;p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894651" y="1111663"/>
            <a:ext cx="4946661" cy="1042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902471" y="2220846"/>
            <a:ext cx="2554100" cy="154126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9883074" y="1661300"/>
            <a:ext cx="1561276" cy="20601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2"/>
          <p:cNvSpPr txBox="1"/>
          <p:nvPr/>
        </p:nvSpPr>
        <p:spPr>
          <a:xfrm>
            <a:off x="7549525" y="2247900"/>
            <a:ext cx="1638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These are examples of counting on tasks we will be doing.</a:t>
            </a:r>
            <a:r>
              <a:rPr lang="en-GB" b="1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8000400" y="2896988"/>
            <a:ext cx="1209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Can you draw a hop scotch and practising counting on from any number?</a:t>
            </a:r>
            <a:endParaRPr sz="1200" b="1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0526348" y="3830549"/>
            <a:ext cx="479789" cy="4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4901" y="4263200"/>
            <a:ext cx="343850" cy="32551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 txBox="1"/>
          <p:nvPr/>
        </p:nvSpPr>
        <p:spPr>
          <a:xfrm>
            <a:off x="9216400" y="5775950"/>
            <a:ext cx="47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=</a:t>
            </a:r>
            <a:endParaRPr/>
          </a:p>
        </p:txBody>
      </p:sp>
      <p:pic>
        <p:nvPicPr>
          <p:cNvPr id="181" name="Google Shape;181;p2"/>
          <p:cNvPicPr preferRelativeResize="0"/>
          <p:nvPr/>
        </p:nvPicPr>
        <p:blipFill rotWithShape="1">
          <a:blip r:embed="rId25">
            <a:alphaModFix/>
          </a:blip>
          <a:srcRect t="24408"/>
          <a:stretch/>
        </p:blipFill>
        <p:spPr>
          <a:xfrm>
            <a:off x="2517162" y="4888451"/>
            <a:ext cx="2190625" cy="11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 txBox="1"/>
          <p:nvPr/>
        </p:nvSpPr>
        <p:spPr>
          <a:xfrm>
            <a:off x="234700" y="5246224"/>
            <a:ext cx="2190600" cy="738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Handlee"/>
                <a:ea typeface="Handlee"/>
                <a:cs typeface="Handlee"/>
                <a:sym typeface="Handlee"/>
              </a:rPr>
              <a:t>Using tools to create a healthy salad: </a:t>
            </a:r>
            <a:r>
              <a:rPr lang="en-GB" sz="1200" dirty="0">
                <a:latin typeface="Handlee"/>
                <a:ea typeface="Handlee"/>
                <a:cs typeface="Handlee"/>
                <a:sym typeface="Handlee"/>
              </a:rPr>
              <a:t>We will be learning how to safely use tools to make a salad. </a:t>
            </a:r>
            <a:endParaRPr sz="1200" dirty="0"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1834600" y="4101500"/>
            <a:ext cx="949325" cy="9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/>
          <p:nvPr/>
        </p:nvSpPr>
        <p:spPr>
          <a:xfrm>
            <a:off x="12874100" y="4071300"/>
            <a:ext cx="1747200" cy="923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andlee"/>
                <a:ea typeface="Handlee"/>
                <a:cs typeface="Handlee"/>
                <a:sym typeface="Handlee"/>
              </a:rPr>
              <a:t>Linking to maths, we will use shapes to create our own Paul Klee works of art. </a:t>
            </a:r>
            <a:endParaRPr sz="1200"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92" y="7252200"/>
            <a:ext cx="2848502" cy="8766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1110</Words>
  <Application>Microsoft Office PowerPoint</Application>
  <PresentationFormat>Custom</PresentationFormat>
  <Paragraphs>163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Handlee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Holden</dc:creator>
  <cp:lastModifiedBy>Emma Hutchinson</cp:lastModifiedBy>
  <cp:revision>4</cp:revision>
  <dcterms:modified xsi:type="dcterms:W3CDTF">2022-06-13T11:41:03Z</dcterms:modified>
</cp:coreProperties>
</file>