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7" r:id="rId3"/>
    <p:sldId id="284" r:id="rId4"/>
    <p:sldId id="277" r:id="rId5"/>
    <p:sldId id="271" r:id="rId6"/>
    <p:sldId id="275" r:id="rId7"/>
    <p:sldId id="290" r:id="rId8"/>
    <p:sldId id="278" r:id="rId9"/>
    <p:sldId id="286" r:id="rId10"/>
    <p:sldId id="276" r:id="rId11"/>
    <p:sldId id="287" r:id="rId12"/>
    <p:sldId id="28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590" y="53"/>
      </p:cViewPr>
      <p:guideLst>
        <p:guide orient="horz" pos="2160"/>
        <p:guide pos="3840"/>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9/4/2023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9/4/2023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660935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9/4/2023</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9/4/2023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9/4/2023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9/4/2023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A5034C-8BD9-4B0C-893B-33834FAB227F}" type="datetime1">
              <a:rPr lang="en-US"/>
              <a:t>9/4/2023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9/4/2023</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9/4/2023</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9/4/2023</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9/4/2023</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85CD17-C377-4DE5-9FCA-CC7471605C58}" type="datetime1">
              <a:rPr lang="en-US"/>
              <a:t>9/4/2023</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BE9F02-BE96-4BAE-86A5-1FA60D24CAE2}" type="datetime1">
              <a:rPr lang="en-US"/>
              <a:t>9/4/2023</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gradFill flip="none" rotWithShape="1">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9/4/2023</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0319" y="3160770"/>
            <a:ext cx="7091361" cy="2793906"/>
          </a:xfrm>
        </p:spPr>
        <p:txBody>
          <a:bodyPr/>
          <a:lstStyle/>
          <a:p>
            <a:pPr algn="ctr"/>
            <a:r>
              <a:rPr lang="en-US" dirty="0"/>
              <a:t>Welcome to </a:t>
            </a:r>
            <a:br>
              <a:rPr lang="en-US" dirty="0"/>
            </a:br>
            <a:r>
              <a:rPr lang="en-US"/>
              <a:t>Year 1 </a:t>
            </a:r>
            <a:endParaRPr lang="en-US" dirty="0"/>
          </a:p>
        </p:txBody>
      </p:sp>
      <p:pic>
        <p:nvPicPr>
          <p:cNvPr id="4" name="Picture 3" descr="Description: school logo coloured"/>
          <p:cNvPicPr/>
          <p:nvPr/>
        </p:nvPicPr>
        <p:blipFill>
          <a:blip r:embed="rId3"/>
          <a:srcRect/>
          <a:stretch>
            <a:fillRect/>
          </a:stretch>
        </p:blipFill>
        <p:spPr bwMode="auto">
          <a:xfrm>
            <a:off x="4630051" y="568557"/>
            <a:ext cx="2931895" cy="2978127"/>
          </a:xfrm>
          <a:prstGeom prst="rect">
            <a:avLst/>
          </a:prstGeom>
          <a:noFill/>
          <a:ln w="9525">
            <a:noFill/>
            <a:miter lim="800000"/>
            <a:headEnd/>
            <a:tailEnd/>
          </a:ln>
        </p:spPr>
      </p:pic>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7" y="399784"/>
            <a:ext cx="9372600" cy="1200416"/>
          </a:xfrm>
        </p:spPr>
        <p:txBody>
          <a:bodyPr>
            <a:normAutofit/>
          </a:bodyPr>
          <a:lstStyle/>
          <a:p>
            <a:r>
              <a:rPr lang="en-GB" sz="4800" dirty="0"/>
              <a:t>School Website</a:t>
            </a:r>
          </a:p>
        </p:txBody>
      </p:sp>
      <p:sp>
        <p:nvSpPr>
          <p:cNvPr id="3" name="Content Placeholder 2"/>
          <p:cNvSpPr>
            <a:spLocks noGrp="1"/>
          </p:cNvSpPr>
          <p:nvPr>
            <p:ph idx="1"/>
          </p:nvPr>
        </p:nvSpPr>
        <p:spPr>
          <a:xfrm>
            <a:off x="611187" y="1836174"/>
            <a:ext cx="10641832" cy="4461387"/>
          </a:xfrm>
        </p:spPr>
        <p:txBody>
          <a:bodyPr>
            <a:normAutofit fontScale="55000" lnSpcReduction="20000"/>
          </a:bodyPr>
          <a:lstStyle/>
          <a:p>
            <a:pPr marL="45720" indent="0">
              <a:lnSpc>
                <a:spcPct val="120000"/>
              </a:lnSpc>
              <a:buNone/>
            </a:pPr>
            <a:r>
              <a:rPr lang="en-GB" sz="3900" dirty="0"/>
              <a:t>The school website will have a class page allocated to Year 1. The school website is a great place to find out about:</a:t>
            </a:r>
          </a:p>
          <a:p>
            <a:pPr marL="45720" indent="0">
              <a:lnSpc>
                <a:spcPct val="120000"/>
              </a:lnSpc>
              <a:buNone/>
            </a:pPr>
            <a:endParaRPr lang="en-GB" sz="3900" dirty="0"/>
          </a:p>
          <a:p>
            <a:r>
              <a:rPr lang="en-GB" sz="3900" dirty="0"/>
              <a:t>Diary dates, calendar</a:t>
            </a:r>
          </a:p>
          <a:p>
            <a:r>
              <a:rPr lang="en-GB" sz="3900" dirty="0"/>
              <a:t>Year 1 page including Curriculum overview </a:t>
            </a:r>
          </a:p>
          <a:p>
            <a:r>
              <a:rPr lang="en-GB" sz="3900" dirty="0"/>
              <a:t>Curriculum booklets</a:t>
            </a:r>
          </a:p>
          <a:p>
            <a:r>
              <a:rPr lang="en-GB" sz="3900" dirty="0"/>
              <a:t>Photos </a:t>
            </a:r>
          </a:p>
          <a:p>
            <a:r>
              <a:rPr lang="en-GB" sz="3900" dirty="0"/>
              <a:t>Newsletters </a:t>
            </a:r>
          </a:p>
          <a:p>
            <a:r>
              <a:rPr lang="en-GB" sz="3900" dirty="0"/>
              <a:t>Policies</a:t>
            </a:r>
          </a:p>
          <a:p>
            <a:r>
              <a:rPr lang="en-GB" sz="3900" dirty="0"/>
              <a:t>Staff and Governor information</a:t>
            </a:r>
          </a:p>
          <a:p>
            <a:endParaRPr lang="en-GB" dirty="0"/>
          </a:p>
          <a:p>
            <a:endParaRPr lang="en-GB" dirty="0"/>
          </a:p>
          <a:p>
            <a:endParaRPr lang="en-GB" dirty="0"/>
          </a:p>
        </p:txBody>
      </p:sp>
    </p:spTree>
    <p:extLst>
      <p:ext uri="{BB962C8B-B14F-4D97-AF65-F5344CB8AC3E}">
        <p14:creationId xmlns:p14="http://schemas.microsoft.com/office/powerpoint/2010/main" val="3590844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65638-B889-49F0-B11B-85512F3982D8}"/>
              </a:ext>
            </a:extLst>
          </p:cNvPr>
          <p:cNvSpPr>
            <a:spLocks noGrp="1"/>
          </p:cNvSpPr>
          <p:nvPr>
            <p:ph type="title"/>
          </p:nvPr>
        </p:nvSpPr>
        <p:spPr>
          <a:xfrm>
            <a:off x="611187" y="542792"/>
            <a:ext cx="9372600" cy="1200416"/>
          </a:xfrm>
        </p:spPr>
        <p:txBody>
          <a:bodyPr/>
          <a:lstStyle/>
          <a:p>
            <a:r>
              <a:rPr lang="en-GB" dirty="0"/>
              <a:t>Additional Information</a:t>
            </a:r>
          </a:p>
        </p:txBody>
      </p:sp>
      <p:sp>
        <p:nvSpPr>
          <p:cNvPr id="3" name="Content Placeholder 2">
            <a:extLst>
              <a:ext uri="{FF2B5EF4-FFF2-40B4-BE49-F238E27FC236}">
                <a16:creationId xmlns:a16="http://schemas.microsoft.com/office/drawing/2014/main" id="{5BE15289-D0A7-4937-98B1-468E5E64CFAB}"/>
              </a:ext>
            </a:extLst>
          </p:cNvPr>
          <p:cNvSpPr>
            <a:spLocks noGrp="1"/>
          </p:cNvSpPr>
          <p:nvPr>
            <p:ph idx="1"/>
          </p:nvPr>
        </p:nvSpPr>
        <p:spPr>
          <a:xfrm>
            <a:off x="611186" y="1968910"/>
            <a:ext cx="10736367" cy="4114800"/>
          </a:xfrm>
        </p:spPr>
        <p:txBody>
          <a:bodyPr>
            <a:normAutofit/>
          </a:bodyPr>
          <a:lstStyle/>
          <a:p>
            <a:pPr>
              <a:lnSpc>
                <a:spcPct val="100000"/>
              </a:lnSpc>
              <a:spcBef>
                <a:spcPts val="1200"/>
              </a:spcBef>
            </a:pPr>
            <a:r>
              <a:rPr lang="en-GB" dirty="0"/>
              <a:t>Book bags to be brought in on a Monday and will be sent back home on a Wednesday.</a:t>
            </a:r>
          </a:p>
          <a:p>
            <a:pPr>
              <a:lnSpc>
                <a:spcPct val="100000"/>
              </a:lnSpc>
              <a:spcBef>
                <a:spcPts val="1200"/>
              </a:spcBef>
            </a:pPr>
            <a:r>
              <a:rPr lang="en-GB" dirty="0"/>
              <a:t>Named school uniform; including shoes and plimsolls. </a:t>
            </a:r>
          </a:p>
          <a:p>
            <a:pPr>
              <a:lnSpc>
                <a:spcPct val="100000"/>
              </a:lnSpc>
              <a:spcBef>
                <a:spcPts val="1200"/>
              </a:spcBef>
            </a:pPr>
            <a:r>
              <a:rPr lang="en-GB" dirty="0"/>
              <a:t>Remember wellies to go on the grass in the Winter. </a:t>
            </a:r>
          </a:p>
          <a:p>
            <a:pPr>
              <a:lnSpc>
                <a:spcPct val="100000"/>
              </a:lnSpc>
              <a:spcBef>
                <a:spcPts val="1200"/>
              </a:spcBef>
            </a:pPr>
            <a:r>
              <a:rPr lang="en-GB" dirty="0"/>
              <a:t>School allotment opportunity – letter will be sent out.</a:t>
            </a:r>
          </a:p>
          <a:p>
            <a:pPr>
              <a:lnSpc>
                <a:spcPct val="100000"/>
              </a:lnSpc>
              <a:spcBef>
                <a:spcPts val="1200"/>
              </a:spcBef>
            </a:pPr>
            <a:r>
              <a:rPr lang="en-GB" dirty="0"/>
              <a:t>Hand letters directly to a member of staff at the door. </a:t>
            </a:r>
          </a:p>
          <a:p>
            <a:pPr>
              <a:lnSpc>
                <a:spcPct val="100000"/>
              </a:lnSpc>
              <a:spcBef>
                <a:spcPts val="1200"/>
              </a:spcBef>
            </a:pPr>
            <a:r>
              <a:rPr lang="en-GB" dirty="0"/>
              <a:t>Coats for all weather. </a:t>
            </a:r>
          </a:p>
          <a:p>
            <a:pPr>
              <a:lnSpc>
                <a:spcPct val="100000"/>
              </a:lnSpc>
              <a:spcBef>
                <a:spcPts val="1200"/>
              </a:spcBef>
            </a:pPr>
            <a:r>
              <a:rPr lang="en-GB" dirty="0"/>
              <a:t>No toys to be brought into school. </a:t>
            </a:r>
          </a:p>
          <a:p>
            <a:pPr>
              <a:lnSpc>
                <a:spcPct val="100000"/>
              </a:lnSpc>
              <a:spcBef>
                <a:spcPts val="1200"/>
              </a:spcBef>
            </a:pPr>
            <a:r>
              <a:rPr lang="en-GB" dirty="0"/>
              <a:t>Named water bottles</a:t>
            </a:r>
          </a:p>
        </p:txBody>
      </p:sp>
    </p:spTree>
    <p:extLst>
      <p:ext uri="{BB962C8B-B14F-4D97-AF65-F5344CB8AC3E}">
        <p14:creationId xmlns:p14="http://schemas.microsoft.com/office/powerpoint/2010/main" val="2716425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7" y="399784"/>
            <a:ext cx="9372600" cy="1200416"/>
          </a:xfrm>
        </p:spPr>
        <p:txBody>
          <a:bodyPr>
            <a:normAutofit/>
          </a:bodyPr>
          <a:lstStyle/>
          <a:p>
            <a:r>
              <a:rPr lang="en-GB" sz="4800" dirty="0"/>
              <a:t>Year 1</a:t>
            </a:r>
          </a:p>
        </p:txBody>
      </p:sp>
      <p:sp>
        <p:nvSpPr>
          <p:cNvPr id="3" name="Content Placeholder 2"/>
          <p:cNvSpPr>
            <a:spLocks noGrp="1"/>
          </p:cNvSpPr>
          <p:nvPr>
            <p:ph idx="1"/>
          </p:nvPr>
        </p:nvSpPr>
        <p:spPr>
          <a:xfrm>
            <a:off x="719528" y="2053651"/>
            <a:ext cx="10777929" cy="4601981"/>
          </a:xfrm>
        </p:spPr>
        <p:txBody>
          <a:bodyPr>
            <a:normAutofit fontScale="32500" lnSpcReduction="20000"/>
          </a:bodyPr>
          <a:lstStyle/>
          <a:p>
            <a:pPr marL="45720" indent="0">
              <a:lnSpc>
                <a:spcPct val="120000"/>
              </a:lnSpc>
              <a:spcBef>
                <a:spcPts val="1200"/>
              </a:spcBef>
              <a:buNone/>
            </a:pPr>
            <a:r>
              <a:rPr lang="en-GB" sz="4900" b="1" dirty="0"/>
              <a:t>I can fully imagine you cannot believe we are in class 1 already. The time certainly flies and they grow up so fast. It is really important to us that we support all of the children in class to develop and grow positively, particularly after this most unusual journey they have had during their schooling life so far. </a:t>
            </a:r>
          </a:p>
          <a:p>
            <a:pPr marL="45720" indent="0">
              <a:lnSpc>
                <a:spcPct val="120000"/>
              </a:lnSpc>
              <a:spcBef>
                <a:spcPts val="1200"/>
              </a:spcBef>
              <a:buNone/>
            </a:pPr>
            <a:r>
              <a:rPr lang="en-GB" sz="4900" b="1" dirty="0"/>
              <a:t>We don’t just want to do this academically (although that is of course immensely important to us), but also emotionally and socially. We hope that this year will be creative and exciting for all children as they immerse themselves in new and practical experiences. We will develop our self confidence and ability to face new situations with boldness and excitement. </a:t>
            </a:r>
          </a:p>
          <a:p>
            <a:pPr marL="45720" indent="0">
              <a:lnSpc>
                <a:spcPct val="120000"/>
              </a:lnSpc>
              <a:spcBef>
                <a:spcPts val="1200"/>
              </a:spcBef>
              <a:buNone/>
            </a:pPr>
            <a:r>
              <a:rPr lang="en-GB" sz="4900" b="1" dirty="0"/>
              <a:t>In year 1 we want to create learning experiences which are fun, active, imaginative, challenging and inspiring which incorporate a wide range of practical, outdoor, creative, play-based, online learning styles. The transition from reception will be well catered for and is a key focus after such a long time away. </a:t>
            </a:r>
          </a:p>
          <a:p>
            <a:pPr marL="45720" indent="0">
              <a:lnSpc>
                <a:spcPct val="120000"/>
              </a:lnSpc>
              <a:spcBef>
                <a:spcPts val="1200"/>
              </a:spcBef>
              <a:buNone/>
            </a:pPr>
            <a:r>
              <a:rPr lang="en-GB" sz="4900" b="1" dirty="0"/>
              <a:t>It is going to be an amazing year and I am incredibly thrilled to have the opportunity to work with such a wonderful class.</a:t>
            </a:r>
          </a:p>
          <a:p>
            <a:pPr marL="45720" indent="0">
              <a:lnSpc>
                <a:spcPct val="120000"/>
              </a:lnSpc>
              <a:spcBef>
                <a:spcPts val="1200"/>
              </a:spcBef>
              <a:buNone/>
            </a:pPr>
            <a:r>
              <a:rPr lang="en-GB" sz="4900" b="1" dirty="0"/>
              <a:t>Miss Baxter</a:t>
            </a:r>
          </a:p>
          <a:p>
            <a:pPr marL="45720" indent="0">
              <a:lnSpc>
                <a:spcPct val="120000"/>
              </a:lnSpc>
              <a:spcBef>
                <a:spcPts val="1200"/>
              </a:spcBef>
              <a:buNone/>
            </a:pPr>
            <a:r>
              <a:rPr lang="en-GB" sz="4900" dirty="0"/>
              <a:t>Any questions/queries please don’t hesitate to ask I will be outside from 8:50am everyday</a:t>
            </a:r>
            <a:r>
              <a:rPr lang="en-GB" sz="3800" dirty="0"/>
              <a:t>.</a:t>
            </a:r>
          </a:p>
          <a:p>
            <a:pPr marL="45720" indent="0">
              <a:buNone/>
            </a:pPr>
            <a:endParaRPr lang="en-GB" dirty="0"/>
          </a:p>
        </p:txBody>
      </p:sp>
    </p:spTree>
    <p:extLst>
      <p:ext uri="{BB962C8B-B14F-4D97-AF65-F5344CB8AC3E}">
        <p14:creationId xmlns:p14="http://schemas.microsoft.com/office/powerpoint/2010/main" val="337962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954" y="262597"/>
            <a:ext cx="9372600" cy="1200416"/>
          </a:xfrm>
        </p:spPr>
        <p:txBody>
          <a:bodyPr>
            <a:normAutofit/>
          </a:bodyPr>
          <a:lstStyle/>
          <a:p>
            <a:r>
              <a:rPr lang="fr-FR" sz="4800" dirty="0"/>
              <a:t>Introductions</a:t>
            </a:r>
            <a:endParaRPr lang="en-US" sz="4800" dirty="0"/>
          </a:p>
        </p:txBody>
      </p:sp>
      <p:sp>
        <p:nvSpPr>
          <p:cNvPr id="3" name="Content Placeholder 2"/>
          <p:cNvSpPr>
            <a:spLocks noGrp="1"/>
          </p:cNvSpPr>
          <p:nvPr>
            <p:ph idx="1"/>
          </p:nvPr>
        </p:nvSpPr>
        <p:spPr>
          <a:xfrm>
            <a:off x="309716" y="1969476"/>
            <a:ext cx="11474245" cy="3745523"/>
          </a:xfrm>
        </p:spPr>
        <p:txBody>
          <a:bodyPr>
            <a:normAutofit/>
          </a:bodyPr>
          <a:lstStyle/>
          <a:p>
            <a:r>
              <a:rPr lang="en-US" sz="3200" dirty="0"/>
              <a:t>Teacher – Miss Baxter </a:t>
            </a:r>
          </a:p>
          <a:p>
            <a:r>
              <a:rPr lang="en-US" sz="3200" dirty="0"/>
              <a:t>Teaching Assistants – Miss Clark, </a:t>
            </a:r>
            <a:r>
              <a:rPr lang="en-US" sz="3200" dirty="0" err="1"/>
              <a:t>Mrs</a:t>
            </a:r>
            <a:r>
              <a:rPr lang="en-US" sz="3200" dirty="0"/>
              <a:t> Forsyth and </a:t>
            </a:r>
            <a:r>
              <a:rPr lang="en-US" sz="3200" dirty="0" err="1"/>
              <a:t>Mrs</a:t>
            </a:r>
            <a:r>
              <a:rPr lang="en-US" sz="3200" dirty="0"/>
              <a:t> </a:t>
            </a:r>
            <a:r>
              <a:rPr lang="en-US" sz="3200" dirty="0" err="1"/>
              <a:t>Gane</a:t>
            </a:r>
            <a:r>
              <a:rPr lang="en-US" sz="3200" dirty="0"/>
              <a:t> </a:t>
            </a:r>
          </a:p>
          <a:p>
            <a:endParaRPr lang="en-US" sz="4000" dirty="0"/>
          </a:p>
          <a:p>
            <a:pPr marL="45720" indent="0">
              <a:buNone/>
            </a:pPr>
            <a:r>
              <a:rPr lang="en-GB" sz="2800" b="1" dirty="0"/>
              <a:t>Working together with you to help your child to learn and grow!</a:t>
            </a:r>
          </a:p>
          <a:p>
            <a:endParaRPr lang="en-US" sz="3600" dirty="0"/>
          </a:p>
        </p:txBody>
      </p:sp>
    </p:spTree>
    <p:extLst>
      <p:ext uri="{BB962C8B-B14F-4D97-AF65-F5344CB8AC3E}">
        <p14:creationId xmlns:p14="http://schemas.microsoft.com/office/powerpoint/2010/main" val="208392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F4FFBE-3242-4506-B3C2-11C207A974AA}"/>
              </a:ext>
            </a:extLst>
          </p:cNvPr>
          <p:cNvSpPr>
            <a:spLocks noGrp="1"/>
          </p:cNvSpPr>
          <p:nvPr>
            <p:ph idx="1"/>
          </p:nvPr>
        </p:nvSpPr>
        <p:spPr>
          <a:xfrm>
            <a:off x="792368" y="693174"/>
            <a:ext cx="10814612" cy="5523271"/>
          </a:xfrm>
        </p:spPr>
        <p:txBody>
          <a:bodyPr/>
          <a:lstStyle/>
          <a:p>
            <a:pPr marL="45720" indent="0">
              <a:buNone/>
            </a:pPr>
            <a:r>
              <a:rPr lang="en-GB" sz="4800" b="1" dirty="0"/>
              <a:t>Calm School Code </a:t>
            </a:r>
          </a:p>
          <a:p>
            <a:pPr marL="45720" indent="0">
              <a:buNone/>
            </a:pPr>
            <a:endParaRPr lang="en-GB" sz="4800" b="1" dirty="0"/>
          </a:p>
          <a:p>
            <a:pPr lvl="8">
              <a:lnSpc>
                <a:spcPct val="100000"/>
              </a:lnSpc>
            </a:pPr>
            <a:r>
              <a:rPr lang="en-GB" sz="4200" dirty="0"/>
              <a:t>SPEAK NICELY </a:t>
            </a:r>
          </a:p>
          <a:p>
            <a:pPr lvl="8">
              <a:lnSpc>
                <a:spcPct val="100000"/>
              </a:lnSpc>
            </a:pPr>
            <a:r>
              <a:rPr lang="en-GB" sz="4200" dirty="0"/>
              <a:t>LISTEN CAREFULLY </a:t>
            </a:r>
          </a:p>
          <a:p>
            <a:pPr lvl="8">
              <a:lnSpc>
                <a:spcPct val="100000"/>
              </a:lnSpc>
            </a:pPr>
            <a:r>
              <a:rPr lang="en-GB" sz="4200" dirty="0"/>
              <a:t>ACT KINDLY </a:t>
            </a:r>
          </a:p>
          <a:p>
            <a:pPr lvl="8">
              <a:lnSpc>
                <a:spcPct val="100000"/>
              </a:lnSpc>
            </a:pPr>
            <a:r>
              <a:rPr lang="en-GB" sz="4200" dirty="0"/>
              <a:t>MOVE CALMLY</a:t>
            </a:r>
          </a:p>
          <a:p>
            <a:pPr marL="45720" indent="0">
              <a:buNone/>
            </a:pPr>
            <a:endParaRPr lang="en-GB" dirty="0"/>
          </a:p>
        </p:txBody>
      </p:sp>
    </p:spTree>
    <p:extLst>
      <p:ext uri="{BB962C8B-B14F-4D97-AF65-F5344CB8AC3E}">
        <p14:creationId xmlns:p14="http://schemas.microsoft.com/office/powerpoint/2010/main" val="3380519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773" y="64895"/>
            <a:ext cx="9371013" cy="1200416"/>
          </a:xfrm>
        </p:spPr>
        <p:txBody>
          <a:bodyPr>
            <a:normAutofit/>
          </a:bodyPr>
          <a:lstStyle/>
          <a:p>
            <a:r>
              <a:rPr lang="en-GB" sz="4800" b="1" dirty="0"/>
              <a:t>Things to remember:</a:t>
            </a:r>
          </a:p>
        </p:txBody>
      </p:sp>
      <p:sp>
        <p:nvSpPr>
          <p:cNvPr id="3" name="Content Placeholder 2"/>
          <p:cNvSpPr>
            <a:spLocks noGrp="1"/>
          </p:cNvSpPr>
          <p:nvPr>
            <p:ph idx="1"/>
          </p:nvPr>
        </p:nvSpPr>
        <p:spPr/>
        <p:txBody>
          <a:bodyPr>
            <a:normAutofit/>
          </a:bodyPr>
          <a:lstStyle/>
          <a:p>
            <a:endParaRPr lang="en-GB" sz="3600" dirty="0"/>
          </a:p>
          <a:p>
            <a:endParaRPr lang="en-GB" sz="3600" dirty="0"/>
          </a:p>
        </p:txBody>
      </p:sp>
      <p:sp>
        <p:nvSpPr>
          <p:cNvPr id="8" name="Content Placeholder 2"/>
          <p:cNvSpPr txBox="1">
            <a:spLocks/>
          </p:cNvSpPr>
          <p:nvPr/>
        </p:nvSpPr>
        <p:spPr>
          <a:xfrm>
            <a:off x="396239" y="1393726"/>
            <a:ext cx="11184573" cy="5074920"/>
          </a:xfrm>
          <a:prstGeom prst="rect">
            <a:avLst/>
          </a:prstGeom>
        </p:spPr>
        <p:txBody>
          <a:bodyPr vert="horz" lIns="91440" tIns="45720" rIns="91440" bIns="45720" rtlCol="0">
            <a:normAutofit fontScale="77500" lnSpcReduction="20000"/>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pPr>
              <a:lnSpc>
                <a:spcPct val="120000"/>
              </a:lnSpc>
            </a:pPr>
            <a:r>
              <a:rPr lang="en-GB" sz="2600" dirty="0"/>
              <a:t>Named water bottle</a:t>
            </a:r>
          </a:p>
          <a:p>
            <a:pPr>
              <a:lnSpc>
                <a:spcPct val="120000"/>
              </a:lnSpc>
            </a:pPr>
            <a:r>
              <a:rPr lang="en-GB" sz="2600" dirty="0"/>
              <a:t>Named uniform</a:t>
            </a:r>
          </a:p>
          <a:p>
            <a:pPr>
              <a:lnSpc>
                <a:spcPct val="120000"/>
              </a:lnSpc>
            </a:pPr>
            <a:r>
              <a:rPr lang="en-GB" sz="2600" dirty="0"/>
              <a:t>PE – will be held on a Tuesday and Friday </a:t>
            </a:r>
          </a:p>
          <a:p>
            <a:pPr>
              <a:lnSpc>
                <a:spcPct val="120000"/>
              </a:lnSpc>
            </a:pPr>
            <a:r>
              <a:rPr lang="en-GB" sz="2600" dirty="0"/>
              <a:t>No jewellery to be worn</a:t>
            </a:r>
          </a:p>
          <a:p>
            <a:pPr>
              <a:lnSpc>
                <a:spcPct val="120000"/>
              </a:lnSpc>
            </a:pPr>
            <a:r>
              <a:rPr lang="en-GB" sz="2600" dirty="0"/>
              <a:t>Long hair should be tied up</a:t>
            </a:r>
          </a:p>
          <a:p>
            <a:pPr>
              <a:lnSpc>
                <a:spcPct val="120000"/>
              </a:lnSpc>
            </a:pPr>
            <a:r>
              <a:rPr lang="en-GB" sz="2600" dirty="0"/>
              <a:t>Please make sure children have a labelled PE kit, including their PE shoes. They need shorts, a t-shirt, plimsolls/trainers and tracksuit bottoms for outdoor PE. This kit should stay in school. As much of our PE as possible will be outdoors so please make sure your child is dressed appropriately and has the correct kit at all times.</a:t>
            </a:r>
          </a:p>
          <a:p>
            <a:r>
              <a:rPr lang="en-GB" sz="2600" dirty="0"/>
              <a:t>Remember to send some wellies into school so we can go on the grass in all weathers. </a:t>
            </a:r>
          </a:p>
          <a:p>
            <a:r>
              <a:rPr lang="en-GB" sz="2600" dirty="0"/>
              <a:t>Medical forms – updated if necessary (asthma, allergies)</a:t>
            </a:r>
          </a:p>
        </p:txBody>
      </p:sp>
    </p:spTree>
    <p:extLst>
      <p:ext uri="{BB962C8B-B14F-4D97-AF65-F5344CB8AC3E}">
        <p14:creationId xmlns:p14="http://schemas.microsoft.com/office/powerpoint/2010/main" val="772294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804" y="135988"/>
            <a:ext cx="9372600" cy="1200416"/>
          </a:xfrm>
        </p:spPr>
        <p:txBody>
          <a:bodyPr>
            <a:normAutofit/>
          </a:bodyPr>
          <a:lstStyle/>
          <a:p>
            <a:r>
              <a:rPr lang="en-GB" sz="4800" dirty="0"/>
              <a:t>Rewards</a:t>
            </a:r>
          </a:p>
        </p:txBody>
      </p:sp>
      <p:sp>
        <p:nvSpPr>
          <p:cNvPr id="3" name="Subtitle 2"/>
          <p:cNvSpPr>
            <a:spLocks noGrp="1"/>
          </p:cNvSpPr>
          <p:nvPr>
            <p:ph idx="1"/>
          </p:nvPr>
        </p:nvSpPr>
        <p:spPr>
          <a:xfrm>
            <a:off x="562292" y="1622323"/>
            <a:ext cx="11043553" cy="4792545"/>
          </a:xfrm>
        </p:spPr>
        <p:txBody>
          <a:bodyPr>
            <a:normAutofit lnSpcReduction="10000"/>
          </a:bodyPr>
          <a:lstStyle/>
          <a:p>
            <a:pPr marL="45720" indent="0">
              <a:spcBef>
                <a:spcPts val="1200"/>
              </a:spcBef>
              <a:buNone/>
            </a:pPr>
            <a:r>
              <a:rPr lang="en-GB" b="1" dirty="0"/>
              <a:t>We focus on promoting positive behaviour for learning and want to recognise all of the fantastic things the children do. The following are the reward systems we use in class. </a:t>
            </a:r>
          </a:p>
          <a:p>
            <a:pPr marL="45720" indent="0" algn="ctr">
              <a:spcBef>
                <a:spcPts val="1200"/>
              </a:spcBef>
              <a:buNone/>
            </a:pPr>
            <a:r>
              <a:rPr lang="en-GB" b="1" dirty="0"/>
              <a:t>Daily:</a:t>
            </a:r>
            <a:endParaRPr lang="en-GB" dirty="0"/>
          </a:p>
          <a:p>
            <a:pPr algn="ctr">
              <a:spcBef>
                <a:spcPts val="1200"/>
              </a:spcBef>
            </a:pPr>
            <a:r>
              <a:rPr lang="en-GB" dirty="0"/>
              <a:t>House points</a:t>
            </a:r>
          </a:p>
          <a:p>
            <a:pPr algn="ctr">
              <a:spcBef>
                <a:spcPts val="1200"/>
              </a:spcBef>
            </a:pPr>
            <a:r>
              <a:rPr lang="en-GB" dirty="0"/>
              <a:t>Stickers</a:t>
            </a:r>
          </a:p>
          <a:p>
            <a:pPr marL="45720" indent="0" algn="ctr">
              <a:spcBef>
                <a:spcPts val="1200"/>
              </a:spcBef>
              <a:buNone/>
            </a:pPr>
            <a:endParaRPr lang="en-GB" dirty="0"/>
          </a:p>
          <a:p>
            <a:pPr marL="45720" lvl="0" indent="0" algn="ctr">
              <a:spcBef>
                <a:spcPts val="1200"/>
              </a:spcBef>
              <a:buNone/>
            </a:pPr>
            <a:r>
              <a:rPr lang="en-GB" b="1" dirty="0"/>
              <a:t>Weekly:</a:t>
            </a:r>
            <a:endParaRPr lang="en-GB" dirty="0"/>
          </a:p>
          <a:p>
            <a:pPr marL="45720" lvl="0" indent="0" algn="ctr">
              <a:spcBef>
                <a:spcPts val="1200"/>
              </a:spcBef>
              <a:buNone/>
            </a:pPr>
            <a:r>
              <a:rPr lang="en-GB" dirty="0"/>
              <a:t>Friday Celebration Assembly:</a:t>
            </a:r>
          </a:p>
          <a:p>
            <a:pPr lvl="1" algn="ctr">
              <a:spcBef>
                <a:spcPts val="1200"/>
              </a:spcBef>
            </a:pPr>
            <a:r>
              <a:rPr lang="en-GB" sz="2000" dirty="0"/>
              <a:t>Golden book</a:t>
            </a:r>
          </a:p>
          <a:p>
            <a:pPr lvl="1" algn="ctr">
              <a:spcBef>
                <a:spcPts val="1200"/>
              </a:spcBef>
            </a:pPr>
            <a:r>
              <a:rPr lang="en-GB" sz="2000" dirty="0"/>
              <a:t>Stars of the week</a:t>
            </a:r>
          </a:p>
          <a:p>
            <a:pPr lvl="1" algn="ctr">
              <a:spcBef>
                <a:spcPts val="1200"/>
              </a:spcBef>
            </a:pPr>
            <a:r>
              <a:rPr lang="en-GB" sz="2000" dirty="0"/>
              <a:t>House point winner </a:t>
            </a:r>
          </a:p>
          <a:p>
            <a:pPr lvl="1" algn="ctr">
              <a:spcBef>
                <a:spcPts val="1200"/>
              </a:spcBef>
            </a:pPr>
            <a:r>
              <a:rPr lang="en-GB" sz="2000" dirty="0"/>
              <a:t>Golden time </a:t>
            </a:r>
          </a:p>
        </p:txBody>
      </p:sp>
    </p:spTree>
    <p:extLst>
      <p:ext uri="{BB962C8B-B14F-4D97-AF65-F5344CB8AC3E}">
        <p14:creationId xmlns:p14="http://schemas.microsoft.com/office/powerpoint/2010/main" val="127387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0"/>
            <a:ext cx="11032173" cy="1200416"/>
          </a:xfrm>
        </p:spPr>
        <p:txBody>
          <a:bodyPr>
            <a:normAutofit/>
          </a:bodyPr>
          <a:lstStyle/>
          <a:p>
            <a:r>
              <a:rPr lang="en-GB" sz="4800" dirty="0"/>
              <a:t>Reading </a:t>
            </a:r>
          </a:p>
        </p:txBody>
      </p:sp>
      <p:sp>
        <p:nvSpPr>
          <p:cNvPr id="3" name="Content Placeholder 2"/>
          <p:cNvSpPr>
            <a:spLocks noGrp="1"/>
          </p:cNvSpPr>
          <p:nvPr>
            <p:ph idx="1"/>
          </p:nvPr>
        </p:nvSpPr>
        <p:spPr>
          <a:xfrm>
            <a:off x="740727" y="1312606"/>
            <a:ext cx="10099338" cy="4484455"/>
          </a:xfrm>
        </p:spPr>
        <p:txBody>
          <a:bodyPr>
            <a:noAutofit/>
          </a:bodyPr>
          <a:lstStyle/>
          <a:p>
            <a:pPr marL="45720" indent="0">
              <a:buNone/>
            </a:pPr>
            <a:r>
              <a:rPr lang="en-GB" sz="1600" dirty="0"/>
              <a:t>We love to read and promoting a love of reading is at the heart of our school, it underpins so many areas of learning and helps all children to access and develop so many other skills. We want to work closely with all of our families to ensure this continues at home. We want all of our children to engage and experience a wide range of texts including fiction, non fiction, newspapers, magazines, e-books etc. </a:t>
            </a:r>
          </a:p>
          <a:p>
            <a:r>
              <a:rPr lang="en-GB" sz="1600" dirty="0"/>
              <a:t>Individual books changed once a week and recorded in their reading journal – these books will be sent home on a Wednesday and should be returned to school the following Monday. </a:t>
            </a:r>
          </a:p>
          <a:p>
            <a:r>
              <a:rPr lang="en-GB" sz="1600" dirty="0"/>
              <a:t>Encourage daily reading of a range of texts. Reading should be recorded daily in the reading record at home.</a:t>
            </a:r>
          </a:p>
          <a:p>
            <a:r>
              <a:rPr lang="en-GB" sz="1600" dirty="0"/>
              <a:t>The homework book is also used as a reading scrapbook this year; use this to show any book reviews, drawings, pictures, trips or anything else they may have done related to the books they have been reading. </a:t>
            </a:r>
          </a:p>
          <a:p>
            <a:pPr marL="45720" indent="0">
              <a:buNone/>
            </a:pPr>
            <a:r>
              <a:rPr lang="en-GB" sz="1600" dirty="0"/>
              <a:t>Please support your child to read every night. Whilst many children are confident readers already, reading aloud is an important skill to practise as well as sharing books and stories, discussing characters, plots and facts are all important parts of developing a good understanding of reading as well as the technical skills, not to mention sharing books together is a lovely thing to do. Don't forget to read to your child too, this helps to model expression and listening to others reading is also a really fun and useful thing to do. </a:t>
            </a:r>
          </a:p>
          <a:p>
            <a:pPr marL="45720" indent="0">
              <a:buNone/>
            </a:pPr>
            <a:endParaRPr lang="en-GB" sz="2200" dirty="0"/>
          </a:p>
        </p:txBody>
      </p:sp>
    </p:spTree>
    <p:extLst>
      <p:ext uri="{BB962C8B-B14F-4D97-AF65-F5344CB8AC3E}">
        <p14:creationId xmlns:p14="http://schemas.microsoft.com/office/powerpoint/2010/main" val="154646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449" y="304800"/>
            <a:ext cx="10741364" cy="1200416"/>
          </a:xfrm>
        </p:spPr>
        <p:txBody>
          <a:bodyPr>
            <a:normAutofit/>
          </a:bodyPr>
          <a:lstStyle/>
          <a:p>
            <a:r>
              <a:rPr lang="en-GB" sz="4800" dirty="0"/>
              <a:t>Helping at home - phonics</a:t>
            </a:r>
          </a:p>
        </p:txBody>
      </p:sp>
      <p:sp>
        <p:nvSpPr>
          <p:cNvPr id="3" name="Content Placeholder 2"/>
          <p:cNvSpPr>
            <a:spLocks noGrp="1"/>
          </p:cNvSpPr>
          <p:nvPr>
            <p:ph idx="1"/>
          </p:nvPr>
        </p:nvSpPr>
        <p:spPr>
          <a:xfrm>
            <a:off x="839449" y="1903750"/>
            <a:ext cx="10741364" cy="3811249"/>
          </a:xfrm>
        </p:spPr>
        <p:txBody>
          <a:bodyPr>
            <a:noAutofit/>
          </a:bodyPr>
          <a:lstStyle/>
          <a:p>
            <a:r>
              <a:rPr lang="en-GB" dirty="0"/>
              <a:t>The children take part in daily phonics sessions</a:t>
            </a:r>
          </a:p>
          <a:p>
            <a:r>
              <a:rPr lang="en-GB" dirty="0"/>
              <a:t>The particular letter sounds and related words your child is working on will be sent out for you to work on them at home too. We follow the RWI scheme in school. There are lots of parent support guides and videos on </a:t>
            </a:r>
            <a:r>
              <a:rPr lang="en-GB" dirty="0" err="1"/>
              <a:t>youtube</a:t>
            </a:r>
            <a:r>
              <a:rPr lang="en-GB" dirty="0"/>
              <a:t> – please search for Ruth </a:t>
            </a:r>
            <a:r>
              <a:rPr lang="en-GB" dirty="0" err="1"/>
              <a:t>Miskin</a:t>
            </a:r>
            <a:r>
              <a:rPr lang="en-GB" dirty="0"/>
              <a:t>, RWI for further information</a:t>
            </a:r>
          </a:p>
          <a:p>
            <a:r>
              <a:rPr lang="en-GB" dirty="0"/>
              <a:t>The children will take a national phonics assessment towards the end of year one so any support you can offer your child at home will certainly help</a:t>
            </a:r>
          </a:p>
          <a:p>
            <a:r>
              <a:rPr lang="en-GB" dirty="0"/>
              <a:t>Apps and websites will be shared throughout the year via our school website page</a:t>
            </a:r>
          </a:p>
          <a:p>
            <a:pPr marL="45720" indent="0">
              <a:buNone/>
            </a:pPr>
            <a:endParaRPr lang="en-GB" sz="1600" b="1" dirty="0"/>
          </a:p>
          <a:p>
            <a:endParaRPr lang="en-GB" sz="1600" b="1" dirty="0"/>
          </a:p>
          <a:p>
            <a:endParaRPr lang="en-GB" sz="1600" b="1" dirty="0"/>
          </a:p>
        </p:txBody>
      </p:sp>
    </p:spTree>
    <p:extLst>
      <p:ext uri="{BB962C8B-B14F-4D97-AF65-F5344CB8AC3E}">
        <p14:creationId xmlns:p14="http://schemas.microsoft.com/office/powerpoint/2010/main" val="2704079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9272" y="304800"/>
            <a:ext cx="10471541" cy="1200416"/>
          </a:xfrm>
        </p:spPr>
        <p:txBody>
          <a:bodyPr>
            <a:normAutofit/>
          </a:bodyPr>
          <a:lstStyle/>
          <a:p>
            <a:r>
              <a:rPr lang="en-GB" sz="4800" dirty="0"/>
              <a:t>PE Days and kit</a:t>
            </a:r>
          </a:p>
        </p:txBody>
      </p:sp>
      <p:sp>
        <p:nvSpPr>
          <p:cNvPr id="3" name="Content Placeholder 2"/>
          <p:cNvSpPr>
            <a:spLocks noGrp="1"/>
          </p:cNvSpPr>
          <p:nvPr>
            <p:ph idx="1"/>
          </p:nvPr>
        </p:nvSpPr>
        <p:spPr>
          <a:xfrm>
            <a:off x="1109272" y="1843790"/>
            <a:ext cx="10471541" cy="3871210"/>
          </a:xfrm>
        </p:spPr>
        <p:txBody>
          <a:bodyPr>
            <a:normAutofit/>
          </a:bodyPr>
          <a:lstStyle/>
          <a:p>
            <a:r>
              <a:rPr lang="en-GB" sz="2800" dirty="0"/>
              <a:t>PE days are now Tuesday and Friday</a:t>
            </a:r>
          </a:p>
          <a:p>
            <a:r>
              <a:rPr lang="en-GB" sz="2800" dirty="0"/>
              <a:t>PE will take place outside where possible</a:t>
            </a:r>
          </a:p>
          <a:p>
            <a:r>
              <a:rPr lang="en-GB" sz="2800" dirty="0"/>
              <a:t>Make sure all PE clothes are labelled</a:t>
            </a:r>
          </a:p>
          <a:p>
            <a:r>
              <a:rPr lang="en-GB" sz="2800" dirty="0"/>
              <a:t>PE kit will stay in school until holidays!</a:t>
            </a:r>
          </a:p>
          <a:p>
            <a:r>
              <a:rPr lang="en-GB" sz="2800" dirty="0"/>
              <a:t>No jewellery to be worn on PE days</a:t>
            </a:r>
          </a:p>
          <a:p>
            <a:endParaRPr lang="en-GB" sz="3600" dirty="0"/>
          </a:p>
        </p:txBody>
      </p:sp>
    </p:spTree>
    <p:extLst>
      <p:ext uri="{BB962C8B-B14F-4D97-AF65-F5344CB8AC3E}">
        <p14:creationId xmlns:p14="http://schemas.microsoft.com/office/powerpoint/2010/main" val="3358632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319F0-8B86-4295-B80E-2466804B7F88}"/>
              </a:ext>
            </a:extLst>
          </p:cNvPr>
          <p:cNvSpPr>
            <a:spLocks noGrp="1"/>
          </p:cNvSpPr>
          <p:nvPr>
            <p:ph type="title"/>
          </p:nvPr>
        </p:nvSpPr>
        <p:spPr>
          <a:xfrm>
            <a:off x="611187" y="399784"/>
            <a:ext cx="9372600" cy="1200416"/>
          </a:xfrm>
        </p:spPr>
        <p:txBody>
          <a:bodyPr/>
          <a:lstStyle/>
          <a:p>
            <a:r>
              <a:rPr lang="en-GB" dirty="0"/>
              <a:t>Homework </a:t>
            </a:r>
          </a:p>
        </p:txBody>
      </p:sp>
      <p:sp>
        <p:nvSpPr>
          <p:cNvPr id="3" name="Content Placeholder 2">
            <a:extLst>
              <a:ext uri="{FF2B5EF4-FFF2-40B4-BE49-F238E27FC236}">
                <a16:creationId xmlns:a16="http://schemas.microsoft.com/office/drawing/2014/main" id="{164DCD90-6A1A-4CC7-8B7D-52802C820492}"/>
              </a:ext>
            </a:extLst>
          </p:cNvPr>
          <p:cNvSpPr>
            <a:spLocks noGrp="1"/>
          </p:cNvSpPr>
          <p:nvPr>
            <p:ph idx="1"/>
          </p:nvPr>
        </p:nvSpPr>
        <p:spPr>
          <a:xfrm>
            <a:off x="611187" y="1703439"/>
            <a:ext cx="10538594" cy="4114800"/>
          </a:xfrm>
        </p:spPr>
        <p:txBody>
          <a:bodyPr>
            <a:normAutofit/>
          </a:bodyPr>
          <a:lstStyle/>
          <a:p>
            <a:pPr marL="45720" indent="0">
              <a:buNone/>
            </a:pPr>
            <a:r>
              <a:rPr lang="en-GB" dirty="0"/>
              <a:t>All homework will be sent out on a Wednesday and we would like it back in school on the following Monday.</a:t>
            </a:r>
          </a:p>
          <a:p>
            <a:pPr marL="45720" indent="0">
              <a:buNone/>
            </a:pPr>
            <a:endParaRPr lang="en-GB" dirty="0"/>
          </a:p>
          <a:p>
            <a:pPr marL="45720" indent="0">
              <a:buNone/>
            </a:pPr>
            <a:r>
              <a:rPr lang="en-GB" dirty="0"/>
              <a:t>The children will receive a weekly maths activity in their orange homework book linked to our area of learning in school – this will help to support and secure their mathematics knowledge. </a:t>
            </a:r>
          </a:p>
          <a:p>
            <a:pPr marL="45720" indent="0">
              <a:buNone/>
            </a:pPr>
            <a:endParaRPr lang="en-GB" dirty="0"/>
          </a:p>
          <a:p>
            <a:pPr marL="45720" indent="0">
              <a:buNone/>
            </a:pPr>
            <a:r>
              <a:rPr lang="en-GB" dirty="0"/>
              <a:t>Each half term an optional topic homework grid will be found in their orange homework book. These tasks are linked to the topic we will be covering in school and the children can receive house points for completing any of the additional homework they bring to school. </a:t>
            </a:r>
          </a:p>
          <a:p>
            <a:pPr marL="45720" indent="0">
              <a:buNone/>
            </a:pPr>
            <a:endParaRPr lang="en-GB" dirty="0"/>
          </a:p>
        </p:txBody>
      </p:sp>
    </p:spTree>
    <p:extLst>
      <p:ext uri="{BB962C8B-B14F-4D97-AF65-F5344CB8AC3E}">
        <p14:creationId xmlns:p14="http://schemas.microsoft.com/office/powerpoint/2010/main" val="3361684100"/>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1073</TotalTime>
  <Words>1121</Words>
  <Application>Microsoft Office PowerPoint</Application>
  <PresentationFormat>Widescreen</PresentationFormat>
  <Paragraphs>86</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Euphemia</vt:lpstr>
      <vt:lpstr>Wingdings</vt:lpstr>
      <vt:lpstr>Children Playing 16x9</vt:lpstr>
      <vt:lpstr>Welcome to  Year 1 </vt:lpstr>
      <vt:lpstr>Introductions</vt:lpstr>
      <vt:lpstr>PowerPoint Presentation</vt:lpstr>
      <vt:lpstr>Things to remember:</vt:lpstr>
      <vt:lpstr>Rewards</vt:lpstr>
      <vt:lpstr>Reading </vt:lpstr>
      <vt:lpstr>Helping at home - phonics</vt:lpstr>
      <vt:lpstr>PE Days and kit</vt:lpstr>
      <vt:lpstr>Homework </vt:lpstr>
      <vt:lpstr>School Website</vt:lpstr>
      <vt:lpstr>Additional Information</vt:lpstr>
      <vt:lpstr>Year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Welcome Meeting</dc:title>
  <dc:creator>Charlotte Evans</dc:creator>
  <cp:lastModifiedBy>Emily Baxter</cp:lastModifiedBy>
  <cp:revision>61</cp:revision>
  <dcterms:created xsi:type="dcterms:W3CDTF">2016-09-11T17:19:27Z</dcterms:created>
  <dcterms:modified xsi:type="dcterms:W3CDTF">2023-09-04T13:19:08Z</dcterms:modified>
</cp:coreProperties>
</file>