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9" r:id="rId3"/>
    <p:sldId id="257" r:id="rId4"/>
    <p:sldId id="277" r:id="rId5"/>
    <p:sldId id="285" r:id="rId6"/>
    <p:sldId id="286" r:id="rId7"/>
    <p:sldId id="287" r:id="rId8"/>
    <p:sldId id="271" r:id="rId9"/>
    <p:sldId id="274" r:id="rId10"/>
    <p:sldId id="275" r:id="rId11"/>
    <p:sldId id="278" r:id="rId12"/>
    <p:sldId id="279" r:id="rId13"/>
    <p:sldId id="280"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92" d="100"/>
          <a:sy n="92" d="100"/>
        </p:scale>
        <p:origin x="-510" y="-10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9/7/2020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9/7/2020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9/7/2020</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9/7/2020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9/7/2020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9/7/2020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9/7/2020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9/7/2020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9/7/2020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9/7/2020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9/7/2020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9/7/2020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9/7/2020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9/7/2020</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bridgefirst.northumberland.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rbridgefirst.northumberland.sch.uk/website/teaching_and_learning/1011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976" y="3141898"/>
            <a:ext cx="4949467" cy="3232005"/>
          </a:xfrm>
        </p:spPr>
        <p:txBody>
          <a:bodyPr/>
          <a:lstStyle/>
          <a:p>
            <a:pPr algn="ctr"/>
            <a:r>
              <a:rPr lang="en-US" dirty="0">
                <a:latin typeface="Comic Sans MS" panose="030F0702030302020204" pitchFamily="66" charset="0"/>
              </a:rPr>
              <a:t>Reception Welcome Meeting</a:t>
            </a:r>
          </a:p>
        </p:txBody>
      </p:sp>
      <p:pic>
        <p:nvPicPr>
          <p:cNvPr id="4" name="Picture 3" descr="Description: school logo coloured"/>
          <p:cNvPicPr/>
          <p:nvPr/>
        </p:nvPicPr>
        <p:blipFill>
          <a:blip r:embed="rId3"/>
          <a:srcRect/>
          <a:stretch>
            <a:fillRect/>
          </a:stretch>
        </p:blipFill>
        <p:spPr bwMode="auto">
          <a:xfrm>
            <a:off x="4155714" y="277957"/>
            <a:ext cx="3880571" cy="3232006"/>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latin typeface="Comic Sans MS" panose="030F0702030302020204" pitchFamily="66" charset="0"/>
              </a:rPr>
              <a:t>How you can help…….</a:t>
            </a:r>
          </a:p>
        </p:txBody>
      </p:sp>
      <p:sp>
        <p:nvSpPr>
          <p:cNvPr id="3" name="Content Placeholder 2"/>
          <p:cNvSpPr>
            <a:spLocks noGrp="1"/>
          </p:cNvSpPr>
          <p:nvPr>
            <p:ph idx="1"/>
          </p:nvPr>
        </p:nvSpPr>
        <p:spPr>
          <a:xfrm>
            <a:off x="2014330" y="1505216"/>
            <a:ext cx="9566483" cy="4209784"/>
          </a:xfrm>
        </p:spPr>
        <p:txBody>
          <a:bodyPr>
            <a:noAutofit/>
          </a:bodyPr>
          <a:lstStyle/>
          <a:p>
            <a:pPr marL="0" marR="0" lvl="0" indent="0" algn="l" rtl="0">
              <a:lnSpc>
                <a:spcPct val="100000"/>
              </a:lnSpc>
              <a:spcBef>
                <a:spcPts val="0"/>
              </a:spcBef>
              <a:spcAft>
                <a:spcPts val="0"/>
              </a:spcAft>
              <a:buNone/>
            </a:pPr>
            <a:r>
              <a:rPr lang="en-GB" sz="1600" b="0" i="0" u="none" strike="noStrike" cap="none" dirty="0">
                <a:solidFill>
                  <a:schemeClr val="tx2"/>
                </a:solidFill>
                <a:latin typeface="Comic Sans MS" panose="030F0702030302020204" pitchFamily="66" charset="0"/>
                <a:ea typeface="Calibri"/>
                <a:cs typeface="Calibri"/>
                <a:sym typeface="Calibri"/>
              </a:rPr>
              <a:t>Tapestry</a:t>
            </a:r>
          </a:p>
          <a:p>
            <a:pPr marL="285750" indent="-285750">
              <a:lnSpc>
                <a:spcPct val="100000"/>
              </a:lnSpc>
              <a:spcBef>
                <a:spcPts val="0"/>
              </a:spcBef>
              <a:buFont typeface="Arial" panose="020B0604020202020204" pitchFamily="34" charset="0"/>
              <a:buChar char="•"/>
            </a:pPr>
            <a:r>
              <a:rPr lang="en-GB" sz="1600" dirty="0">
                <a:solidFill>
                  <a:schemeClr val="tx2"/>
                </a:solidFill>
                <a:latin typeface="Comic Sans MS" panose="030F0702030302020204" pitchFamily="66" charset="0"/>
                <a:ea typeface="Arial"/>
                <a:cs typeface="Calibri"/>
                <a:sym typeface="Calibri"/>
              </a:rPr>
              <a:t>Please see attachment for an information power point about Tapestry</a:t>
            </a:r>
            <a:endParaRPr lang="en-GB" sz="1600" b="0" i="0" u="none" strike="noStrike" cap="none" dirty="0">
              <a:solidFill>
                <a:schemeClr val="tx2"/>
              </a:solidFill>
              <a:latin typeface="Comic Sans MS" panose="030F0702030302020204" pitchFamily="66" charset="0"/>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1600" b="0" i="0" u="none" strike="noStrike" cap="none" dirty="0">
                <a:solidFill>
                  <a:schemeClr val="tx2"/>
                </a:solidFill>
                <a:latin typeface="Comic Sans MS" panose="030F0702030302020204" pitchFamily="66" charset="0"/>
                <a:ea typeface="Calibri"/>
                <a:cs typeface="Calibri"/>
                <a:sym typeface="Calibri"/>
              </a:rPr>
              <a:t>Check weekly (I will be adding to tapestry at different times every week so keep checking!)</a:t>
            </a:r>
            <a:endParaRPr lang="en-GB" sz="1600" b="0" i="0" u="none" strike="noStrike" cap="none" dirty="0">
              <a:solidFill>
                <a:schemeClr val="tx2"/>
              </a:solidFill>
              <a:latin typeface="Comic Sans MS" panose="030F0702030302020204" pitchFamily="66" charset="0"/>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1600" b="0" i="0" u="none" strike="noStrike" cap="none" dirty="0">
                <a:solidFill>
                  <a:schemeClr val="tx2"/>
                </a:solidFill>
                <a:latin typeface="Comic Sans MS" panose="030F0702030302020204" pitchFamily="66" charset="0"/>
                <a:ea typeface="Calibri"/>
                <a:cs typeface="Calibri"/>
                <a:sym typeface="Calibri"/>
              </a:rPr>
              <a:t>Upload anything you feel will help with your child’s assessment (especially using technology/physical development – swimming achievements/cycling etc)</a:t>
            </a:r>
            <a:endParaRPr lang="en-GB" sz="1600" b="0" i="0" u="none" strike="noStrike" cap="none" dirty="0">
              <a:solidFill>
                <a:schemeClr val="tx2"/>
              </a:solidFill>
              <a:latin typeface="Comic Sans MS" panose="030F0702030302020204" pitchFamily="66" charset="0"/>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1600" b="0" i="0" u="none" strike="noStrike" cap="none" dirty="0">
                <a:solidFill>
                  <a:schemeClr val="tx2"/>
                </a:solidFill>
                <a:latin typeface="Comic Sans MS" panose="030F0702030302020204" pitchFamily="66" charset="0"/>
                <a:ea typeface="Calibri"/>
                <a:cs typeface="Calibri"/>
                <a:sym typeface="Calibri"/>
              </a:rPr>
              <a:t>Reception newsletter – info only - I won’t be checking to see if anyone has commented/all other parents can see the comments so nothing specific to children will be added.</a:t>
            </a:r>
            <a:endParaRPr lang="en-GB" sz="1600" b="0" i="0" u="none" strike="noStrike" cap="none" dirty="0">
              <a:solidFill>
                <a:schemeClr val="tx2"/>
              </a:solidFill>
              <a:latin typeface="Comic Sans MS" panose="030F0702030302020204" pitchFamily="66" charset="0"/>
              <a:ea typeface="Arial"/>
              <a:cs typeface="Arial"/>
              <a:sym typeface="Arial"/>
            </a:endParaRPr>
          </a:p>
          <a:p>
            <a:pPr marL="0" marR="0" lvl="0" indent="0" algn="l" rtl="0">
              <a:lnSpc>
                <a:spcPct val="100000"/>
              </a:lnSpc>
              <a:spcBef>
                <a:spcPts val="499"/>
              </a:spcBef>
              <a:spcAft>
                <a:spcPts val="0"/>
              </a:spcAft>
              <a:buNone/>
            </a:pPr>
            <a:endParaRPr lang="en-GB" sz="1600" b="0" i="0" u="none" strike="noStrike" cap="none" dirty="0">
              <a:solidFill>
                <a:schemeClr val="tx2"/>
              </a:solidFill>
              <a:latin typeface="Comic Sans MS" panose="030F0702030302020204" pitchFamily="66" charset="0"/>
              <a:ea typeface="Arial"/>
              <a:cs typeface="Arial"/>
              <a:sym typeface="Arial"/>
            </a:endParaRPr>
          </a:p>
          <a:p>
            <a:pPr marL="0" marR="0" lvl="0" indent="0" algn="l" rtl="0">
              <a:lnSpc>
                <a:spcPct val="100000"/>
              </a:lnSpc>
              <a:spcBef>
                <a:spcPts val="499"/>
              </a:spcBef>
              <a:spcAft>
                <a:spcPts val="0"/>
              </a:spcAft>
              <a:buNone/>
            </a:pPr>
            <a:r>
              <a:rPr lang="en-GB" sz="1600" b="0" i="0" u="none" strike="noStrike" cap="none" dirty="0">
                <a:solidFill>
                  <a:schemeClr val="tx2"/>
                </a:solidFill>
                <a:latin typeface="Comic Sans MS" panose="030F0702030302020204" pitchFamily="66" charset="0"/>
                <a:ea typeface="Calibri"/>
                <a:cs typeface="Calibri"/>
                <a:sym typeface="Calibri"/>
              </a:rPr>
              <a:t>Twitter</a:t>
            </a:r>
            <a:endParaRPr lang="en-GB" sz="1600" b="0" i="0" u="none" strike="noStrike" cap="none" dirty="0">
              <a:solidFill>
                <a:schemeClr val="tx2"/>
              </a:solidFill>
              <a:latin typeface="Comic Sans MS" panose="030F0702030302020204" pitchFamily="66" charset="0"/>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1600" b="0" i="0" u="none" strike="noStrike" cap="none" dirty="0">
                <a:solidFill>
                  <a:schemeClr val="tx2"/>
                </a:solidFill>
                <a:latin typeface="Comic Sans MS" panose="030F0702030302020204" pitchFamily="66" charset="0"/>
                <a:ea typeface="Calibri"/>
                <a:cs typeface="Calibri"/>
                <a:sym typeface="Calibri"/>
              </a:rPr>
              <a:t>Download and follow @corbridgefirst – I will try to tweet as often as I can – please like/retweet and follow the links to the website  </a:t>
            </a:r>
            <a:endParaRPr lang="en-GB" sz="1600" b="0" i="0" u="none" strike="noStrike" cap="none" dirty="0">
              <a:solidFill>
                <a:schemeClr val="tx2"/>
              </a:solidFill>
              <a:latin typeface="Comic Sans MS" panose="030F0702030302020204" pitchFamily="66" charset="0"/>
              <a:ea typeface="Arial"/>
              <a:cs typeface="Arial"/>
              <a:sym typeface="Arial"/>
            </a:endParaRPr>
          </a:p>
          <a:p>
            <a:pPr marL="0" marR="0" lvl="0" indent="0" algn="l" rtl="0">
              <a:lnSpc>
                <a:spcPct val="100000"/>
              </a:lnSpc>
              <a:spcBef>
                <a:spcPts val="499"/>
              </a:spcBef>
              <a:spcAft>
                <a:spcPts val="0"/>
              </a:spcAft>
              <a:buNone/>
            </a:pPr>
            <a:endParaRPr lang="en-GB" sz="1600" b="0" i="0" u="none" strike="noStrike" cap="none" dirty="0">
              <a:solidFill>
                <a:srgbClr val="8E8D8C"/>
              </a:solidFill>
              <a:latin typeface="Comic Sans MS" panose="030F0702030302020204" pitchFamily="66" charset="0"/>
              <a:ea typeface="Calibri"/>
              <a:cs typeface="Calibri"/>
              <a:sym typeface="Calibri"/>
            </a:endParaRPr>
          </a:p>
          <a:p>
            <a:pPr marL="0" marR="0" lvl="0" indent="0" algn="l" rtl="0">
              <a:lnSpc>
                <a:spcPct val="100000"/>
              </a:lnSpc>
              <a:spcBef>
                <a:spcPts val="499"/>
              </a:spcBef>
              <a:spcAft>
                <a:spcPts val="0"/>
              </a:spcAft>
              <a:buNone/>
            </a:pPr>
            <a:r>
              <a:rPr lang="en-GB" sz="1600" b="0" i="0" u="none" strike="noStrike" cap="none" dirty="0">
                <a:solidFill>
                  <a:schemeClr val="tx2"/>
                </a:solidFill>
                <a:latin typeface="Comic Sans MS" panose="030F0702030302020204" pitchFamily="66" charset="0"/>
                <a:ea typeface="Calibri"/>
                <a:cs typeface="Calibri"/>
                <a:sym typeface="Calibri"/>
              </a:rPr>
              <a:t>Website</a:t>
            </a:r>
            <a:endParaRPr lang="en-GB" sz="1600" b="0" i="0" u="none" strike="noStrike" cap="none" dirty="0">
              <a:solidFill>
                <a:schemeClr val="tx2"/>
              </a:solidFill>
              <a:latin typeface="Comic Sans MS" panose="030F0702030302020204" pitchFamily="66" charset="0"/>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1600" b="0" i="0" u="sng" strike="noStrike" cap="none" dirty="0">
                <a:solidFill>
                  <a:schemeClr val="hlink"/>
                </a:solidFill>
                <a:latin typeface="Comic Sans MS" panose="030F0702030302020204" pitchFamily="66" charset="0"/>
                <a:ea typeface="Calibri"/>
                <a:cs typeface="Calibri"/>
                <a:sym typeface="Calibri"/>
                <a:hlinkClick r:id="rId2"/>
              </a:rPr>
              <a:t>www.corbridgefirst.northumberland.sch.uk</a:t>
            </a:r>
            <a:r>
              <a:rPr lang="en-GB" sz="1600" b="0" i="0" u="none" strike="noStrike" cap="none" dirty="0">
                <a:solidFill>
                  <a:srgbClr val="8E8D8C"/>
                </a:solidFill>
                <a:latin typeface="Comic Sans MS" panose="030F0702030302020204" pitchFamily="66" charset="0"/>
                <a:ea typeface="Calibri"/>
                <a:cs typeface="Calibri"/>
                <a:sym typeface="Calibri"/>
              </a:rPr>
              <a:t> </a:t>
            </a:r>
            <a:r>
              <a:rPr lang="en-GB" sz="1600" b="0" i="0" u="none" strike="noStrike" cap="none" dirty="0">
                <a:solidFill>
                  <a:schemeClr val="tx2"/>
                </a:solidFill>
                <a:latin typeface="Comic Sans MS" panose="030F0702030302020204" pitchFamily="66" charset="0"/>
                <a:ea typeface="Calibri"/>
                <a:cs typeface="Calibri"/>
                <a:sym typeface="Calibri"/>
              </a:rPr>
              <a:t>(curriculum info and photos)</a:t>
            </a:r>
            <a:endParaRPr lang="en-GB" sz="1600" b="0" i="0" u="none" strike="noStrike" cap="none" dirty="0">
              <a:solidFill>
                <a:schemeClr val="tx2"/>
              </a:solidFill>
              <a:latin typeface="Comic Sans MS" panose="030F0702030302020204" pitchFamily="66" charset="0"/>
              <a:ea typeface="Arial"/>
              <a:cs typeface="Arial"/>
              <a:sym typeface="Arial"/>
            </a:endParaRPr>
          </a:p>
          <a:p>
            <a:endParaRPr lang="en-GB" sz="1600" b="1" dirty="0"/>
          </a:p>
        </p:txBody>
      </p:sp>
    </p:spTree>
    <p:extLst>
      <p:ext uri="{BB962C8B-B14F-4D97-AF65-F5344CB8AC3E}">
        <p14:creationId xmlns:p14="http://schemas.microsoft.com/office/powerpoint/2010/main" val="154646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PE </a:t>
            </a:r>
          </a:p>
        </p:txBody>
      </p:sp>
      <p:sp>
        <p:nvSpPr>
          <p:cNvPr id="3" name="Content Placeholder 2"/>
          <p:cNvSpPr>
            <a:spLocks noGrp="1"/>
          </p:cNvSpPr>
          <p:nvPr>
            <p:ph idx="1"/>
          </p:nvPr>
        </p:nvSpPr>
        <p:spPr/>
        <p:txBody>
          <a:bodyPr>
            <a:normAutofit fontScale="92500"/>
          </a:bodyPr>
          <a:lstStyle/>
          <a:p>
            <a:r>
              <a:rPr lang="en-GB" sz="3600" dirty="0">
                <a:solidFill>
                  <a:schemeClr val="tx2"/>
                </a:solidFill>
                <a:latin typeface="Comic Sans MS" panose="030F0702030302020204" pitchFamily="66" charset="0"/>
              </a:rPr>
              <a:t>PE is on a Tuesday morning.</a:t>
            </a:r>
          </a:p>
          <a:p>
            <a:r>
              <a:rPr lang="en-GB" sz="3600" dirty="0">
                <a:solidFill>
                  <a:schemeClr val="tx2"/>
                </a:solidFill>
                <a:latin typeface="Comic Sans MS" panose="030F0702030302020204" pitchFamily="66" charset="0"/>
              </a:rPr>
              <a:t>PE kit- please make sure children have labelled PE kits. They will need blue shorts, a yellow t-shirt and black plimsolls.</a:t>
            </a:r>
          </a:p>
          <a:p>
            <a:r>
              <a:rPr lang="en-GB" sz="3600" dirty="0">
                <a:solidFill>
                  <a:schemeClr val="tx2"/>
                </a:solidFill>
                <a:latin typeface="Comic Sans MS" panose="030F0702030302020204" pitchFamily="66" charset="0"/>
              </a:rPr>
              <a:t>No jewellery to be worn on PE days.</a:t>
            </a:r>
          </a:p>
          <a:p>
            <a:r>
              <a:rPr lang="en-GB" sz="3600" dirty="0">
                <a:solidFill>
                  <a:schemeClr val="tx2"/>
                </a:solidFill>
                <a:latin typeface="Comic Sans MS" panose="030F0702030302020204" pitchFamily="66" charset="0"/>
              </a:rPr>
              <a:t>PE kit will stay in school until the holidays.</a:t>
            </a:r>
          </a:p>
        </p:txBody>
      </p:sp>
    </p:spTree>
    <p:extLst>
      <p:ext uri="{BB962C8B-B14F-4D97-AF65-F5344CB8AC3E}">
        <p14:creationId xmlns:p14="http://schemas.microsoft.com/office/powerpoint/2010/main" val="3358632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Medicine in school</a:t>
            </a:r>
          </a:p>
        </p:txBody>
      </p:sp>
      <p:sp>
        <p:nvSpPr>
          <p:cNvPr id="3" name="Content Placeholder 2"/>
          <p:cNvSpPr>
            <a:spLocks noGrp="1"/>
          </p:cNvSpPr>
          <p:nvPr>
            <p:ph idx="1"/>
          </p:nvPr>
        </p:nvSpPr>
        <p:spPr/>
        <p:txBody>
          <a:bodyPr>
            <a:normAutofit/>
          </a:bodyPr>
          <a:lstStyle/>
          <a:p>
            <a:r>
              <a:rPr lang="en-GB" sz="3600" dirty="0">
                <a:solidFill>
                  <a:schemeClr val="tx2"/>
                </a:solidFill>
                <a:latin typeface="Comic Sans MS" panose="030F0702030302020204" pitchFamily="66" charset="0"/>
              </a:rPr>
              <a:t>Please fill in a medical form if your child needs regular medication or if it is a one off occurrence.</a:t>
            </a:r>
          </a:p>
          <a:p>
            <a:r>
              <a:rPr lang="en-GB" sz="3600" dirty="0">
                <a:solidFill>
                  <a:schemeClr val="tx2"/>
                </a:solidFill>
                <a:latin typeface="Comic Sans MS" panose="030F0702030302020204" pitchFamily="66" charset="0"/>
              </a:rPr>
              <a:t>Forms are available from the office.</a:t>
            </a:r>
          </a:p>
        </p:txBody>
      </p:sp>
    </p:spTree>
    <p:extLst>
      <p:ext uri="{BB962C8B-B14F-4D97-AF65-F5344CB8AC3E}">
        <p14:creationId xmlns:p14="http://schemas.microsoft.com/office/powerpoint/2010/main" val="127872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Your child will need:</a:t>
            </a:r>
          </a:p>
        </p:txBody>
      </p:sp>
      <p:sp>
        <p:nvSpPr>
          <p:cNvPr id="3" name="Content Placeholder 2"/>
          <p:cNvSpPr>
            <a:spLocks noGrp="1"/>
          </p:cNvSpPr>
          <p:nvPr>
            <p:ph idx="1"/>
          </p:nvPr>
        </p:nvSpPr>
        <p:spPr/>
        <p:txBody>
          <a:bodyPr>
            <a:normAutofit fontScale="77500" lnSpcReduction="20000"/>
          </a:bodyPr>
          <a:lstStyle/>
          <a:p>
            <a:r>
              <a:rPr lang="en-GB" sz="3600" dirty="0">
                <a:solidFill>
                  <a:schemeClr val="tx2"/>
                </a:solidFill>
                <a:latin typeface="Comic Sans MS" panose="030F0702030302020204" pitchFamily="66" charset="0"/>
              </a:rPr>
              <a:t>Named school uniform including </a:t>
            </a:r>
            <a:r>
              <a:rPr lang="en-GB" sz="3600" b="1" dirty="0">
                <a:solidFill>
                  <a:schemeClr val="tx2"/>
                </a:solidFill>
                <a:latin typeface="Comic Sans MS" panose="030F0702030302020204" pitchFamily="66" charset="0"/>
              </a:rPr>
              <a:t>school shoes</a:t>
            </a:r>
            <a:r>
              <a:rPr lang="en-GB" sz="3600" dirty="0">
                <a:solidFill>
                  <a:schemeClr val="tx2"/>
                </a:solidFill>
                <a:latin typeface="Comic Sans MS" panose="030F0702030302020204" pitchFamily="66" charset="0"/>
              </a:rPr>
              <a:t>.</a:t>
            </a:r>
          </a:p>
          <a:p>
            <a:r>
              <a:rPr lang="en-GB" sz="3600" dirty="0">
                <a:solidFill>
                  <a:schemeClr val="tx2"/>
                </a:solidFill>
                <a:latin typeface="Comic Sans MS" panose="030F0702030302020204" pitchFamily="66" charset="0"/>
              </a:rPr>
              <a:t>PE kit (named) to stay in school</a:t>
            </a:r>
          </a:p>
          <a:p>
            <a:r>
              <a:rPr lang="en-GB" sz="3600" dirty="0">
                <a:solidFill>
                  <a:schemeClr val="tx2"/>
                </a:solidFill>
                <a:latin typeface="Comic Sans MS" panose="030F0702030302020204" pitchFamily="66" charset="0"/>
              </a:rPr>
              <a:t>Spare clothes (named) in a bag to be kept on peg in school.</a:t>
            </a:r>
          </a:p>
          <a:p>
            <a:r>
              <a:rPr lang="en-GB" sz="3600" dirty="0">
                <a:solidFill>
                  <a:schemeClr val="tx2"/>
                </a:solidFill>
                <a:latin typeface="Comic Sans MS" panose="030F0702030302020204" pitchFamily="66" charset="0"/>
              </a:rPr>
              <a:t>Named water bottle (with fresh water every day)</a:t>
            </a:r>
          </a:p>
          <a:p>
            <a:r>
              <a:rPr lang="en-GB" sz="3600" dirty="0">
                <a:solidFill>
                  <a:schemeClr val="tx2"/>
                </a:solidFill>
                <a:latin typeface="Comic Sans MS" panose="030F0702030302020204" pitchFamily="66" charset="0"/>
              </a:rPr>
              <a:t>Wellies (named) to be kept in school at all times</a:t>
            </a:r>
          </a:p>
          <a:p>
            <a:r>
              <a:rPr lang="en-GB" sz="3600" dirty="0">
                <a:solidFill>
                  <a:schemeClr val="tx2"/>
                </a:solidFill>
                <a:latin typeface="Comic Sans MS" panose="030F0702030302020204" pitchFamily="66" charset="0"/>
              </a:rPr>
              <a:t>Coat for all weathers</a:t>
            </a:r>
          </a:p>
          <a:p>
            <a:r>
              <a:rPr lang="en-GB" sz="3600" dirty="0">
                <a:solidFill>
                  <a:schemeClr val="tx2"/>
                </a:solidFill>
                <a:latin typeface="Comic Sans MS" panose="030F0702030302020204" pitchFamily="66" charset="0"/>
              </a:rPr>
              <a:t>No toys to be brought into school.</a:t>
            </a:r>
          </a:p>
        </p:txBody>
      </p:sp>
    </p:spTree>
    <p:extLst>
      <p:ext uri="{BB962C8B-B14F-4D97-AF65-F5344CB8AC3E}">
        <p14:creationId xmlns:p14="http://schemas.microsoft.com/office/powerpoint/2010/main" val="66203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Communication…..</a:t>
            </a:r>
          </a:p>
        </p:txBody>
      </p:sp>
      <p:sp>
        <p:nvSpPr>
          <p:cNvPr id="3" name="Content Placeholder 2"/>
          <p:cNvSpPr>
            <a:spLocks noGrp="1"/>
          </p:cNvSpPr>
          <p:nvPr>
            <p:ph idx="1"/>
          </p:nvPr>
        </p:nvSpPr>
        <p:spPr/>
        <p:txBody>
          <a:bodyPr>
            <a:normAutofit/>
          </a:bodyPr>
          <a:lstStyle/>
          <a:p>
            <a:r>
              <a:rPr lang="en-GB" sz="2400" dirty="0">
                <a:solidFill>
                  <a:schemeClr val="tx2"/>
                </a:solidFill>
                <a:latin typeface="Comic Sans MS" panose="030F0702030302020204" pitchFamily="66" charset="0"/>
              </a:rPr>
              <a:t>At present, we need parents to leave the premises as soon as children have been collected. Please phone myself or a member of the school team (through the school office) if you need to discuss anything about your child. </a:t>
            </a:r>
          </a:p>
          <a:p>
            <a:r>
              <a:rPr lang="en-GB" sz="2400" dirty="0">
                <a:solidFill>
                  <a:schemeClr val="tx2"/>
                </a:solidFill>
                <a:latin typeface="Comic Sans MS" panose="030F0702030302020204" pitchFamily="66" charset="0"/>
              </a:rPr>
              <a:t>Any changes to normal pick up arrangement please inform me at 8:50 in the morning so I can note it down</a:t>
            </a:r>
          </a:p>
          <a:p>
            <a:pPr marL="45720" indent="0">
              <a:buNone/>
            </a:pPr>
            <a:r>
              <a:rPr lang="en-GB" sz="2400" dirty="0">
                <a:solidFill>
                  <a:schemeClr val="tx2"/>
                </a:solidFill>
                <a:latin typeface="Comic Sans MS" panose="030F0702030302020204" pitchFamily="66" charset="0"/>
              </a:rPr>
              <a:t>▪ Keep up to date via </a:t>
            </a:r>
            <a:r>
              <a:rPr lang="en-GB" sz="2400" dirty="0" err="1">
                <a:solidFill>
                  <a:schemeClr val="tx2"/>
                </a:solidFill>
                <a:latin typeface="Comic Sans MS" panose="030F0702030302020204" pitchFamily="66" charset="0"/>
              </a:rPr>
              <a:t>parentmail</a:t>
            </a:r>
            <a:r>
              <a:rPr lang="en-GB" sz="2400" dirty="0">
                <a:solidFill>
                  <a:schemeClr val="tx2"/>
                </a:solidFill>
                <a:latin typeface="Comic Sans MS" panose="030F0702030302020204" pitchFamily="66" charset="0"/>
              </a:rPr>
              <a:t> and the website but don’t forget to sign up to twitter @CorbridgeFirst.</a:t>
            </a:r>
          </a:p>
        </p:txBody>
      </p:sp>
    </p:spTree>
    <p:extLst>
      <p:ext uri="{BB962C8B-B14F-4D97-AF65-F5344CB8AC3E}">
        <p14:creationId xmlns:p14="http://schemas.microsoft.com/office/powerpoint/2010/main" val="33796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5573" y="509155"/>
            <a:ext cx="9840191" cy="5201424"/>
          </a:xfrm>
          <a:prstGeom prst="rect">
            <a:avLst/>
          </a:prstGeom>
          <a:noFill/>
        </p:spPr>
        <p:txBody>
          <a:bodyPr wrap="square" rtlCol="0">
            <a:spAutoFit/>
          </a:bodyPr>
          <a:lstStyle/>
          <a:p>
            <a:r>
              <a:rPr lang="en-GB" sz="2800" dirty="0">
                <a:solidFill>
                  <a:schemeClr val="tx2"/>
                </a:solidFill>
                <a:latin typeface="Comic Sans MS" panose="030F0702030302020204" pitchFamily="66" charset="0"/>
              </a:rPr>
              <a:t>I am so happy to welcome you to Reception and although it's a bit different to normal, we know it is going to be an amazing year. We are fully committed to making sure the children have access to a wide range of learning opportunities. The ethos for you and Reception is for learning to be fun, active, imaginative, challenging and inspiring and this incorporates a wide range of practical, outdoor, creative, play-based, online learning styles. The transition from the nursery settings is well catered for and we are thrilled to say the children have settled very well</a:t>
            </a:r>
            <a:r>
              <a:rPr lang="en-GB" sz="2800" dirty="0" smtClean="0">
                <a:solidFill>
                  <a:schemeClr val="tx2"/>
                </a:solidFill>
                <a:latin typeface="Comic Sans MS" panose="030F0702030302020204" pitchFamily="66" charset="0"/>
              </a:rPr>
              <a:t>.</a:t>
            </a:r>
          </a:p>
          <a:p>
            <a:endParaRPr lang="en-GB" sz="24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188137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4800" u="sng" dirty="0">
                <a:solidFill>
                  <a:schemeClr val="tx2"/>
                </a:solidFill>
                <a:latin typeface="Comic Sans MS" panose="030F0702030302020204" pitchFamily="66" charset="0"/>
              </a:rPr>
              <a:t>Introductions</a:t>
            </a:r>
            <a:endParaRPr lang="en-US" sz="4800" u="sng" dirty="0">
              <a:solidFill>
                <a:schemeClr val="tx2"/>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45720" indent="0">
              <a:buNone/>
            </a:pPr>
            <a:endParaRPr lang="en-US" sz="3600" dirty="0">
              <a:latin typeface="Comic Sans MS" panose="030F0702030302020204" pitchFamily="66" charset="0"/>
            </a:endParaRPr>
          </a:p>
          <a:p>
            <a:pPr marL="45720" indent="0">
              <a:buNone/>
            </a:pPr>
            <a:r>
              <a:rPr lang="en-US" sz="4000" dirty="0">
                <a:solidFill>
                  <a:schemeClr val="tx2"/>
                </a:solidFill>
                <a:latin typeface="Comic Sans MS" panose="030F0702030302020204" pitchFamily="66" charset="0"/>
              </a:rPr>
              <a:t>Miss Jewitt- Class Teacher</a:t>
            </a:r>
          </a:p>
          <a:p>
            <a:pPr marL="45720" indent="0">
              <a:buNone/>
            </a:pPr>
            <a:r>
              <a:rPr lang="en-US" sz="4000" dirty="0" err="1">
                <a:solidFill>
                  <a:schemeClr val="tx2"/>
                </a:solidFill>
                <a:latin typeface="Comic Sans MS" panose="030F0702030302020204" pitchFamily="66" charset="0"/>
              </a:rPr>
              <a:t>Mrs</a:t>
            </a:r>
            <a:r>
              <a:rPr lang="en-US" sz="4000" dirty="0">
                <a:solidFill>
                  <a:schemeClr val="tx2"/>
                </a:solidFill>
                <a:latin typeface="Comic Sans MS" panose="030F0702030302020204" pitchFamily="66" charset="0"/>
              </a:rPr>
              <a:t> Paterson- Teaching Assistant</a:t>
            </a:r>
          </a:p>
        </p:txBody>
      </p:sp>
    </p:spTree>
    <p:extLst>
      <p:ext uri="{BB962C8B-B14F-4D97-AF65-F5344CB8AC3E}">
        <p14:creationId xmlns:p14="http://schemas.microsoft.com/office/powerpoint/2010/main" val="208392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Calm School Code</a:t>
            </a:r>
          </a:p>
        </p:txBody>
      </p:sp>
      <p:sp>
        <p:nvSpPr>
          <p:cNvPr id="3" name="Content Placeholder 2"/>
          <p:cNvSpPr>
            <a:spLocks noGrp="1"/>
          </p:cNvSpPr>
          <p:nvPr>
            <p:ph idx="1"/>
          </p:nvPr>
        </p:nvSpPr>
        <p:spPr/>
        <p:txBody>
          <a:bodyPr>
            <a:normAutofit lnSpcReduction="10000"/>
          </a:bodyPr>
          <a:lstStyle/>
          <a:p>
            <a:r>
              <a:rPr lang="en-GB" sz="3600" dirty="0">
                <a:solidFill>
                  <a:schemeClr val="tx2"/>
                </a:solidFill>
                <a:latin typeface="Comic Sans MS" panose="030F0702030302020204" pitchFamily="66" charset="0"/>
              </a:rPr>
              <a:t>SPEAK NICELY </a:t>
            </a:r>
          </a:p>
          <a:p>
            <a:r>
              <a:rPr lang="en-GB" sz="3600" dirty="0">
                <a:solidFill>
                  <a:schemeClr val="tx2"/>
                </a:solidFill>
                <a:latin typeface="Comic Sans MS" panose="030F0702030302020204" pitchFamily="66" charset="0"/>
              </a:rPr>
              <a:t>LISTEN CAREFULLY </a:t>
            </a:r>
          </a:p>
          <a:p>
            <a:r>
              <a:rPr lang="en-GB" sz="3600" dirty="0">
                <a:solidFill>
                  <a:schemeClr val="tx2"/>
                </a:solidFill>
                <a:latin typeface="Comic Sans MS" panose="030F0702030302020204" pitchFamily="66" charset="0"/>
              </a:rPr>
              <a:t>ACT KINDLY </a:t>
            </a:r>
          </a:p>
          <a:p>
            <a:r>
              <a:rPr lang="en-GB" sz="3600" dirty="0">
                <a:solidFill>
                  <a:schemeClr val="tx2"/>
                </a:solidFill>
                <a:latin typeface="Comic Sans MS" panose="030F0702030302020204" pitchFamily="66" charset="0"/>
              </a:rPr>
              <a:t>MOVE CALMLY</a:t>
            </a:r>
          </a:p>
          <a:p>
            <a:pPr marL="45720" indent="0">
              <a:buNone/>
            </a:pPr>
            <a:endParaRPr lang="en-GB" sz="2800" dirty="0">
              <a:solidFill>
                <a:schemeClr val="tx2"/>
              </a:solidFill>
              <a:latin typeface="Comic Sans MS" panose="030F0702030302020204" pitchFamily="66" charset="0"/>
            </a:endParaRPr>
          </a:p>
          <a:p>
            <a:pPr marL="45720" indent="0">
              <a:buNone/>
            </a:pPr>
            <a:r>
              <a:rPr lang="en-GB" sz="2800" dirty="0">
                <a:solidFill>
                  <a:schemeClr val="tx2"/>
                </a:solidFill>
                <a:latin typeface="Comic Sans MS" panose="030F0702030302020204" pitchFamily="66" charset="0"/>
              </a:rPr>
              <a:t>We will be teaching the children our calm school code and we will refer to it regularly in class.</a:t>
            </a:r>
          </a:p>
        </p:txBody>
      </p:sp>
    </p:spTree>
    <p:extLst>
      <p:ext uri="{BB962C8B-B14F-4D97-AF65-F5344CB8AC3E}">
        <p14:creationId xmlns:p14="http://schemas.microsoft.com/office/powerpoint/2010/main" val="77229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Routines</a:t>
            </a:r>
          </a:p>
        </p:txBody>
      </p:sp>
      <p:sp>
        <p:nvSpPr>
          <p:cNvPr id="3" name="Content Placeholder 2"/>
          <p:cNvSpPr>
            <a:spLocks noGrp="1"/>
          </p:cNvSpPr>
          <p:nvPr>
            <p:ph idx="1"/>
          </p:nvPr>
        </p:nvSpPr>
        <p:spPr>
          <a:xfrm>
            <a:off x="2208213" y="1600199"/>
            <a:ext cx="9372600" cy="4601817"/>
          </a:xfrm>
        </p:spPr>
        <p:txBody>
          <a:bodyPr>
            <a:noAutofit/>
          </a:bodyPr>
          <a:lstStyle/>
          <a:p>
            <a:r>
              <a:rPr lang="en-GB" sz="2800" dirty="0">
                <a:solidFill>
                  <a:schemeClr val="tx2"/>
                </a:solidFill>
                <a:latin typeface="Comic Sans MS" panose="030F0702030302020204" pitchFamily="66" charset="0"/>
              </a:rPr>
              <a:t>Children arrive and enter through the side classroom door (up the ramp) and go straight to hang up their coats and sanitise hands.</a:t>
            </a:r>
          </a:p>
          <a:p>
            <a:r>
              <a:rPr lang="en-GB" sz="2800" dirty="0">
                <a:solidFill>
                  <a:schemeClr val="tx2"/>
                </a:solidFill>
                <a:latin typeface="Comic Sans MS" panose="030F0702030302020204" pitchFamily="66" charset="0"/>
              </a:rPr>
              <a:t>Children will self register.</a:t>
            </a:r>
          </a:p>
          <a:p>
            <a:r>
              <a:rPr lang="en-GB" sz="2800" dirty="0">
                <a:solidFill>
                  <a:schemeClr val="tx2"/>
                </a:solidFill>
                <a:latin typeface="Comic Sans MS" panose="030F0702030302020204" pitchFamily="66" charset="0"/>
              </a:rPr>
              <a:t>Song on the whiteboard while all children arrive.</a:t>
            </a:r>
          </a:p>
          <a:p>
            <a:r>
              <a:rPr lang="en-GB" sz="2800" b="0" i="0" u="none" strike="noStrike" cap="none" dirty="0">
                <a:solidFill>
                  <a:schemeClr val="tx2"/>
                </a:solidFill>
                <a:latin typeface="Comic Sans MS" panose="030F0702030302020204" pitchFamily="66" charset="0"/>
                <a:ea typeface="Calibri"/>
                <a:cs typeface="Calibri"/>
                <a:sym typeface="Calibri"/>
              </a:rPr>
              <a:t>Morning timetable will lead to more directed</a:t>
            </a:r>
            <a:r>
              <a:rPr lang="en-GB" sz="2800" dirty="0">
                <a:solidFill>
                  <a:schemeClr val="tx2"/>
                </a:solidFill>
                <a:latin typeface="Comic Sans MS" panose="030F0702030302020204" pitchFamily="66" charset="0"/>
                <a:ea typeface="Calibri"/>
                <a:cs typeface="Calibri"/>
                <a:sym typeface="Calibri"/>
              </a:rPr>
              <a:t> learning opportunities.</a:t>
            </a:r>
            <a:endParaRPr lang="en-GB" sz="2800" dirty="0">
              <a:solidFill>
                <a:schemeClr val="tx2"/>
              </a:solidFill>
              <a:latin typeface="Comic Sans MS" panose="030F0702030302020204" pitchFamily="66" charset="0"/>
              <a:ea typeface="Calibri"/>
              <a:cs typeface="Arial"/>
              <a:sym typeface="Arial"/>
            </a:endParaRPr>
          </a:p>
          <a:p>
            <a:r>
              <a:rPr lang="en-GB" sz="2800" dirty="0">
                <a:solidFill>
                  <a:schemeClr val="tx2"/>
                </a:solidFill>
                <a:latin typeface="Comic Sans MS" panose="030F0702030302020204" pitchFamily="66" charset="0"/>
                <a:ea typeface="Calibri"/>
                <a:cs typeface="Calibri"/>
                <a:sym typeface="Calibri"/>
              </a:rPr>
              <a:t>Flexible a</a:t>
            </a:r>
            <a:r>
              <a:rPr lang="en-GB" sz="2800" b="0" i="0" u="none" strike="noStrike" cap="none" dirty="0">
                <a:solidFill>
                  <a:schemeClr val="tx2"/>
                </a:solidFill>
                <a:latin typeface="Comic Sans MS" panose="030F0702030302020204" pitchFamily="66" charset="0"/>
                <a:ea typeface="Calibri"/>
                <a:cs typeface="Calibri"/>
                <a:sym typeface="Calibri"/>
              </a:rPr>
              <a:t>fternoon timetable – child initiated time.</a:t>
            </a:r>
            <a:endParaRPr lang="en-GB" sz="2800" b="0" i="0" u="none" strike="noStrike" cap="none" dirty="0">
              <a:solidFill>
                <a:schemeClr val="tx2"/>
              </a:solidFill>
              <a:latin typeface="Comic Sans MS" panose="030F0702030302020204" pitchFamily="66" charset="0"/>
              <a:ea typeface="Arial"/>
              <a:cs typeface="Arial"/>
              <a:sym typeface="Arial"/>
            </a:endParaRPr>
          </a:p>
          <a:p>
            <a:pPr marL="0" marR="0" lvl="0" indent="0" algn="l" rtl="0">
              <a:lnSpc>
                <a:spcPct val="90000"/>
              </a:lnSpc>
              <a:spcBef>
                <a:spcPts val="499"/>
              </a:spcBef>
              <a:spcAft>
                <a:spcPts val="0"/>
              </a:spcAft>
              <a:buClr>
                <a:srgbClr val="A9A57C"/>
              </a:buClr>
              <a:buSzPts val="1900"/>
              <a:buNone/>
            </a:pPr>
            <a:endParaRPr lang="en-GB" sz="3200" b="0" i="0" u="none" strike="noStrike" cap="none" dirty="0">
              <a:latin typeface="Arial"/>
              <a:ea typeface="Arial"/>
              <a:cs typeface="Arial"/>
              <a:sym typeface="Arial"/>
            </a:endParaRPr>
          </a:p>
          <a:p>
            <a:endParaRPr lang="en-GB" sz="3200" dirty="0">
              <a:latin typeface="Comic Sans MS" panose="030F0702030302020204" pitchFamily="66" charset="0"/>
            </a:endParaRPr>
          </a:p>
          <a:p>
            <a:pPr marL="45720" indent="0">
              <a:buNone/>
            </a:pPr>
            <a:endParaRPr lang="en-GB" sz="3600" dirty="0">
              <a:latin typeface="Comic Sans MS" panose="030F0702030302020204" pitchFamily="66" charset="0"/>
            </a:endParaRPr>
          </a:p>
        </p:txBody>
      </p:sp>
    </p:spTree>
    <p:extLst>
      <p:ext uri="{BB962C8B-B14F-4D97-AF65-F5344CB8AC3E}">
        <p14:creationId xmlns:p14="http://schemas.microsoft.com/office/powerpoint/2010/main" val="378862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09" y="225287"/>
            <a:ext cx="10003804" cy="861391"/>
          </a:xfrm>
        </p:spPr>
        <p:txBody>
          <a:bodyPr>
            <a:normAutofit/>
          </a:bodyPr>
          <a:lstStyle/>
          <a:p>
            <a:r>
              <a:rPr lang="en-GB" sz="4800" u="sng" dirty="0">
                <a:solidFill>
                  <a:schemeClr val="tx2"/>
                </a:solidFill>
                <a:latin typeface="Comic Sans MS" panose="030F0702030302020204" pitchFamily="66" charset="0"/>
              </a:rPr>
              <a:t>Home reading</a:t>
            </a:r>
          </a:p>
        </p:txBody>
      </p:sp>
      <p:sp>
        <p:nvSpPr>
          <p:cNvPr id="3" name="Content Placeholder 2"/>
          <p:cNvSpPr>
            <a:spLocks noGrp="1"/>
          </p:cNvSpPr>
          <p:nvPr>
            <p:ph idx="1"/>
          </p:nvPr>
        </p:nvSpPr>
        <p:spPr>
          <a:xfrm>
            <a:off x="1775791" y="1086679"/>
            <a:ext cx="9805022" cy="5341830"/>
          </a:xfrm>
        </p:spPr>
        <p:txBody>
          <a:bodyPr>
            <a:noAutofit/>
          </a:bodyPr>
          <a:lstStyle/>
          <a:p>
            <a:r>
              <a:rPr lang="en-GB" sz="2400" dirty="0">
                <a:solidFill>
                  <a:schemeClr val="tx2"/>
                </a:solidFill>
                <a:latin typeface="Comic Sans MS" panose="030F0702030302020204" pitchFamily="66" charset="0"/>
              </a:rPr>
              <a:t>Due to the current situation we will begin to send home reading books WB 21.9.20. Please bring in a book bag (which can be ordered from the school office) on Monday 21</a:t>
            </a:r>
            <a:r>
              <a:rPr lang="en-GB" sz="2400" baseline="30000" dirty="0">
                <a:solidFill>
                  <a:schemeClr val="tx2"/>
                </a:solidFill>
                <a:latin typeface="Comic Sans MS" panose="030F0702030302020204" pitchFamily="66" charset="0"/>
              </a:rPr>
              <a:t>st</a:t>
            </a:r>
            <a:r>
              <a:rPr lang="en-GB" sz="2400" dirty="0">
                <a:solidFill>
                  <a:schemeClr val="tx2"/>
                </a:solidFill>
                <a:latin typeface="Comic Sans MS" panose="030F0702030302020204" pitchFamily="66" charset="0"/>
              </a:rPr>
              <a:t> September. The book bag will stay in school until Wednesday 23</a:t>
            </a:r>
            <a:r>
              <a:rPr lang="en-GB" sz="2400" baseline="30000" dirty="0">
                <a:solidFill>
                  <a:schemeClr val="tx2"/>
                </a:solidFill>
                <a:latin typeface="Comic Sans MS" panose="030F0702030302020204" pitchFamily="66" charset="0"/>
              </a:rPr>
              <a:t>rd</a:t>
            </a:r>
            <a:r>
              <a:rPr lang="en-GB" sz="2400" dirty="0">
                <a:solidFill>
                  <a:schemeClr val="tx2"/>
                </a:solidFill>
                <a:latin typeface="Comic Sans MS" panose="030F0702030302020204" pitchFamily="66" charset="0"/>
              </a:rPr>
              <a:t> September. I will send book bags home on this Wednesday with a yellow reading journal and a book.</a:t>
            </a:r>
          </a:p>
          <a:p>
            <a:r>
              <a:rPr lang="en-GB" sz="2400" dirty="0">
                <a:solidFill>
                  <a:schemeClr val="tx2"/>
                </a:solidFill>
                <a:latin typeface="Comic Sans MS" panose="030F0702030302020204" pitchFamily="66" charset="0"/>
              </a:rPr>
              <a:t>Bookbags MUST ONLY then come to school every Monday with book previously taken home returned, including the home school yellow journal.</a:t>
            </a:r>
          </a:p>
          <a:p>
            <a:r>
              <a:rPr lang="en-GB" sz="2400" dirty="0">
                <a:solidFill>
                  <a:schemeClr val="tx2"/>
                </a:solidFill>
                <a:latin typeface="Comic Sans MS" panose="030F0702030302020204" pitchFamily="66" charset="0"/>
              </a:rPr>
              <a:t>Bookbags will be returned with a new book and any relevant comments from staff about their reading progress each Wednesday. </a:t>
            </a:r>
          </a:p>
          <a:p>
            <a:r>
              <a:rPr lang="en-GB" sz="2400" dirty="0">
                <a:solidFill>
                  <a:schemeClr val="tx2"/>
                </a:solidFill>
                <a:latin typeface="Comic Sans MS" panose="030F0702030302020204" pitchFamily="66" charset="0"/>
              </a:rPr>
              <a:t>Bookbags MUST STAY AT HOME for the rest of the week.</a:t>
            </a:r>
            <a:r>
              <a:rPr lang="en-GB" sz="2400" dirty="0">
                <a:solidFill>
                  <a:schemeClr val="tx2"/>
                </a:solidFill>
              </a:rPr>
              <a:t> </a:t>
            </a:r>
            <a:endParaRPr lang="en-GB" sz="2400"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405177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09" y="225287"/>
            <a:ext cx="10003804" cy="861391"/>
          </a:xfrm>
        </p:spPr>
        <p:txBody>
          <a:bodyPr>
            <a:normAutofit/>
          </a:bodyPr>
          <a:lstStyle/>
          <a:p>
            <a:r>
              <a:rPr lang="en-GB" sz="4800" u="sng" dirty="0">
                <a:solidFill>
                  <a:schemeClr val="tx2"/>
                </a:solidFill>
                <a:latin typeface="Comic Sans MS" panose="030F0702030302020204" pitchFamily="66" charset="0"/>
              </a:rPr>
              <a:t>Home reading- continued</a:t>
            </a:r>
          </a:p>
        </p:txBody>
      </p:sp>
      <p:sp>
        <p:nvSpPr>
          <p:cNvPr id="3" name="Content Placeholder 2"/>
          <p:cNvSpPr>
            <a:spLocks noGrp="1"/>
          </p:cNvSpPr>
          <p:nvPr>
            <p:ph idx="1"/>
          </p:nvPr>
        </p:nvSpPr>
        <p:spPr>
          <a:xfrm>
            <a:off x="1775791" y="1086679"/>
            <a:ext cx="9805022" cy="5546034"/>
          </a:xfrm>
        </p:spPr>
        <p:txBody>
          <a:bodyPr>
            <a:noAutofit/>
          </a:bodyPr>
          <a:lstStyle/>
          <a:p>
            <a:r>
              <a:rPr lang="en-GB" dirty="0">
                <a:solidFill>
                  <a:schemeClr val="tx2"/>
                </a:solidFill>
                <a:latin typeface="Comic Sans MS" panose="030F0702030302020204" pitchFamily="66" charset="0"/>
              </a:rPr>
              <a:t>Please read with your child every night</a:t>
            </a:r>
            <a:r>
              <a:rPr lang="en-GB" dirty="0">
                <a:solidFill>
                  <a:schemeClr val="tx2"/>
                </a:solidFill>
                <a:latin typeface="Comic Sans MS" panose="030F0702030302020204" pitchFamily="66" charset="0"/>
                <a:cs typeface="Calibri"/>
                <a:sym typeface="Calibri"/>
              </a:rPr>
              <a:t> (it </a:t>
            </a:r>
            <a:r>
              <a:rPr lang="en-GB" b="0" i="0" u="none" strike="noStrike" cap="none" dirty="0">
                <a:solidFill>
                  <a:schemeClr val="tx2"/>
                </a:solidFill>
                <a:latin typeface="Comic Sans MS" panose="030F0702030302020204" pitchFamily="66" charset="0"/>
                <a:ea typeface="Calibri"/>
                <a:cs typeface="Calibri"/>
                <a:sym typeface="Calibri"/>
              </a:rPr>
              <a:t>does NOT need to be school books provided-</a:t>
            </a:r>
            <a:r>
              <a:rPr lang="en-GB" dirty="0">
                <a:solidFill>
                  <a:schemeClr val="tx2"/>
                </a:solidFill>
                <a:latin typeface="Comic Sans MS" panose="030F0702030302020204" pitchFamily="66" charset="0"/>
              </a:rPr>
              <a:t>access to </a:t>
            </a:r>
            <a:r>
              <a:rPr lang="en-GB" dirty="0" err="1">
                <a:solidFill>
                  <a:schemeClr val="tx2"/>
                </a:solidFill>
                <a:latin typeface="Comic Sans MS" panose="030F0702030302020204" pitchFamily="66" charset="0"/>
              </a:rPr>
              <a:t>ebooks</a:t>
            </a:r>
            <a:r>
              <a:rPr lang="en-GB" dirty="0">
                <a:solidFill>
                  <a:schemeClr val="tx2"/>
                </a:solidFill>
                <a:latin typeface="Comic Sans MS" panose="030F0702030302020204" pitchFamily="66" charset="0"/>
              </a:rPr>
              <a:t> is still free via www.oxfordowl.co.uk )</a:t>
            </a:r>
            <a:r>
              <a:rPr lang="en-GB" b="0" i="0" u="none" strike="noStrike" cap="none" dirty="0">
                <a:solidFill>
                  <a:schemeClr val="tx2"/>
                </a:solidFill>
                <a:latin typeface="Comic Sans MS" panose="030F0702030302020204" pitchFamily="66" charset="0"/>
                <a:ea typeface="Calibri"/>
                <a:cs typeface="Calibri"/>
                <a:sym typeface="Calibri"/>
              </a:rPr>
              <a:t> and record in yellow book 5 times per week – ONLY 1 PAGE PER WEEK.</a:t>
            </a:r>
          </a:p>
          <a:p>
            <a:r>
              <a:rPr lang="en-GB" b="0" i="0" u="none" strike="noStrike" cap="none" dirty="0">
                <a:solidFill>
                  <a:schemeClr val="tx2"/>
                </a:solidFill>
                <a:latin typeface="Comic Sans MS" panose="030F0702030302020204" pitchFamily="66" charset="0"/>
                <a:ea typeface="Calibri"/>
                <a:cs typeface="Calibri"/>
                <a:sym typeface="Calibri"/>
              </a:rPr>
              <a:t>Staged book to be reviewed by VJ/DP regularly and moved to next stage as/when appropriate.</a:t>
            </a:r>
          </a:p>
          <a:p>
            <a:r>
              <a:rPr lang="en-GB" b="0" i="0" u="none" strike="noStrike" cap="none" dirty="0">
                <a:solidFill>
                  <a:schemeClr val="tx2"/>
                </a:solidFill>
                <a:latin typeface="Comic Sans MS" panose="030F0702030302020204" pitchFamily="66" charset="0"/>
                <a:ea typeface="Calibri"/>
                <a:cs typeface="Calibri"/>
                <a:sym typeface="Calibri"/>
              </a:rPr>
              <a:t>Children engage in reading daily in school through phonics/RWI and read 1:1 with an adult at least 1 x per week</a:t>
            </a:r>
            <a:r>
              <a:rPr lang="en-GB" dirty="0">
                <a:solidFill>
                  <a:schemeClr val="tx2"/>
                </a:solidFill>
                <a:latin typeface="Comic Sans MS" panose="030F0702030302020204" pitchFamily="66" charset="0"/>
                <a:ea typeface="Calibri"/>
                <a:cs typeface="Arial"/>
                <a:sym typeface="Arial"/>
              </a:rPr>
              <a:t>.</a:t>
            </a:r>
          </a:p>
          <a:p>
            <a:r>
              <a:rPr lang="en-GB" dirty="0">
                <a:solidFill>
                  <a:schemeClr val="tx2"/>
                </a:solidFill>
                <a:latin typeface="Comic Sans MS" panose="030F0702030302020204" pitchFamily="66" charset="0"/>
              </a:rPr>
              <a:t>Tricky words (words we can’t sound out) will also be sent home on key rings starting from 23.9.20. Please practise reading and writing these as often as possible. The keyring should be attached to your child’s school bag.</a:t>
            </a:r>
            <a:r>
              <a:rPr lang="en-GB" b="0" i="0" u="none" strike="noStrike" cap="none" dirty="0">
                <a:solidFill>
                  <a:schemeClr val="tx2"/>
                </a:solidFill>
                <a:latin typeface="Calibri"/>
                <a:ea typeface="Calibri"/>
                <a:cs typeface="Calibri"/>
                <a:sym typeface="Calibri"/>
              </a:rPr>
              <a:t> </a:t>
            </a:r>
            <a:r>
              <a:rPr lang="en-GB" b="0" i="0" u="none" strike="noStrike" cap="none" dirty="0">
                <a:solidFill>
                  <a:schemeClr val="tx2"/>
                </a:solidFill>
                <a:latin typeface="Comic Sans MS" panose="030F0702030302020204" pitchFamily="66" charset="0"/>
                <a:ea typeface="Calibri"/>
                <a:cs typeface="Calibri"/>
                <a:sym typeface="Calibri"/>
              </a:rPr>
              <a:t>Children need to be able to read these and write some of them by the end of reception.</a:t>
            </a:r>
          </a:p>
          <a:p>
            <a:r>
              <a:rPr lang="en-GB" b="0" i="0" u="none" strike="noStrike" cap="none" dirty="0">
                <a:solidFill>
                  <a:schemeClr val="tx2"/>
                </a:solidFill>
                <a:latin typeface="Comic Sans MS" panose="030F0702030302020204" pitchFamily="66" charset="0"/>
                <a:ea typeface="Calibri"/>
                <a:cs typeface="Calibri"/>
                <a:sym typeface="Calibri"/>
              </a:rPr>
              <a:t>New tricky words will be sent out on pink laminates as and when appropriate throughout the year.</a:t>
            </a:r>
            <a:endParaRPr lang="en-GB" b="0" i="0" u="none" strike="noStrike" cap="none" dirty="0">
              <a:solidFill>
                <a:schemeClr val="tx2"/>
              </a:solidFill>
              <a:latin typeface="Comic Sans MS" panose="030F0702030302020204" pitchFamily="66" charset="0"/>
              <a:ea typeface="Arial"/>
              <a:cs typeface="Arial"/>
              <a:sym typeface="Arial"/>
            </a:endParaRPr>
          </a:p>
          <a:p>
            <a:endParaRPr lang="en-GB" sz="2800" b="0" i="0" u="none" strike="noStrike" cap="none" dirty="0">
              <a:solidFill>
                <a:schemeClr val="tx2"/>
              </a:solidFill>
              <a:latin typeface="Comic Sans MS" panose="030F0702030302020204" pitchFamily="66" charset="0"/>
              <a:ea typeface="Arial"/>
              <a:cs typeface="Arial"/>
              <a:sym typeface="Arial"/>
            </a:endParaRPr>
          </a:p>
          <a:p>
            <a:pPr marL="45720" indent="0">
              <a:buNone/>
            </a:pPr>
            <a:endParaRPr lang="en-GB" sz="3200" dirty="0">
              <a:latin typeface="Comic Sans MS" panose="030F0702030302020204" pitchFamily="66" charset="0"/>
            </a:endParaRPr>
          </a:p>
        </p:txBody>
      </p:sp>
    </p:spTree>
    <p:extLst>
      <p:ext uri="{BB962C8B-B14F-4D97-AF65-F5344CB8AC3E}">
        <p14:creationId xmlns:p14="http://schemas.microsoft.com/office/powerpoint/2010/main" val="317171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Rewards</a:t>
            </a:r>
          </a:p>
        </p:txBody>
      </p:sp>
      <p:sp>
        <p:nvSpPr>
          <p:cNvPr id="3" name="Subtitle 2"/>
          <p:cNvSpPr>
            <a:spLocks noGrp="1"/>
          </p:cNvSpPr>
          <p:nvPr>
            <p:ph idx="1"/>
          </p:nvPr>
        </p:nvSpPr>
        <p:spPr/>
        <p:txBody>
          <a:bodyPr>
            <a:normAutofit/>
          </a:bodyPr>
          <a:lstStyle/>
          <a:p>
            <a:pPr marL="571500" indent="-571500"/>
            <a:r>
              <a:rPr lang="en-GB" sz="3600" dirty="0">
                <a:solidFill>
                  <a:schemeClr val="tx2"/>
                </a:solidFill>
                <a:latin typeface="Comic Sans MS" panose="030F0702030302020204" pitchFamily="66" charset="0"/>
              </a:rPr>
              <a:t>Stickers</a:t>
            </a:r>
          </a:p>
          <a:p>
            <a:pPr marL="571500" indent="-571500"/>
            <a:r>
              <a:rPr lang="en-GB" sz="3600" dirty="0">
                <a:solidFill>
                  <a:schemeClr val="tx2"/>
                </a:solidFill>
                <a:latin typeface="Comic Sans MS" panose="030F0702030302020204" pitchFamily="66" charset="0"/>
              </a:rPr>
              <a:t>Writer of the week/Mathematician of the week (celebrated in class on a Friday- to begin in Autumn 2)</a:t>
            </a:r>
          </a:p>
          <a:p>
            <a:pPr marL="571500" indent="-571500"/>
            <a:r>
              <a:rPr lang="en-GB" sz="3600" dirty="0">
                <a:solidFill>
                  <a:schemeClr val="tx2"/>
                </a:solidFill>
                <a:latin typeface="Comic Sans MS" panose="030F0702030302020204" pitchFamily="66" charset="0"/>
              </a:rPr>
              <a:t>School 360 points (Prize in class for the most points on a Friday).</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27387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a:solidFill>
                  <a:schemeClr val="tx2"/>
                </a:solidFill>
                <a:latin typeface="Comic Sans MS" panose="030F0702030302020204" pitchFamily="66" charset="0"/>
              </a:rPr>
              <a:t>Curriculum Overview Leaflet</a:t>
            </a:r>
          </a:p>
        </p:txBody>
      </p:sp>
      <p:sp>
        <p:nvSpPr>
          <p:cNvPr id="3" name="Content Placeholder 2"/>
          <p:cNvSpPr>
            <a:spLocks noGrp="1"/>
          </p:cNvSpPr>
          <p:nvPr>
            <p:ph idx="1"/>
          </p:nvPr>
        </p:nvSpPr>
        <p:spPr>
          <a:xfrm>
            <a:off x="2208213" y="1600199"/>
            <a:ext cx="9372600" cy="4828309"/>
          </a:xfrm>
        </p:spPr>
        <p:txBody>
          <a:bodyPr>
            <a:noAutofit/>
          </a:bodyPr>
          <a:lstStyle/>
          <a:p>
            <a:pPr marL="45720" indent="0">
              <a:buNone/>
            </a:pPr>
            <a:endParaRPr lang="en-GB" sz="3600" dirty="0"/>
          </a:p>
          <a:p>
            <a:r>
              <a:rPr lang="en-GB" sz="2800" dirty="0">
                <a:latin typeface="Comic Sans MS" panose="030F0702030302020204" pitchFamily="66" charset="0"/>
              </a:rPr>
              <a:t>Please take a look at the overview of learning for this half term-on our school website.</a:t>
            </a:r>
          </a:p>
          <a:p>
            <a:r>
              <a:rPr lang="en-GB" sz="2800" dirty="0">
                <a:hlinkClick r:id="rId2"/>
              </a:rPr>
              <a:t>http://www.corbridgefirst.northumberland.sch.uk/website/teaching_and_learning/101111</a:t>
            </a:r>
            <a:endParaRPr lang="en-GB" sz="2800" dirty="0">
              <a:latin typeface="Comic Sans MS" panose="030F0702030302020204" pitchFamily="66" charset="0"/>
            </a:endParaRPr>
          </a:p>
          <a:p>
            <a:r>
              <a:rPr lang="en-GB" sz="2800" dirty="0">
                <a:latin typeface="Comic Sans MS" panose="030F0702030302020204" pitchFamily="66" charset="0"/>
              </a:rPr>
              <a:t>A new leaflet will be added at the beginning of each half term.</a:t>
            </a:r>
          </a:p>
          <a:p>
            <a:pPr marL="45720" indent="0">
              <a:buNone/>
            </a:pPr>
            <a:endParaRPr lang="en-GB" sz="3600" dirty="0"/>
          </a:p>
        </p:txBody>
      </p:sp>
    </p:spTree>
    <p:extLst>
      <p:ext uri="{BB962C8B-B14F-4D97-AF65-F5344CB8AC3E}">
        <p14:creationId xmlns:p14="http://schemas.microsoft.com/office/powerpoint/2010/main" val="4278616694"/>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309</TotalTime>
  <Words>872</Words>
  <Application>Microsoft Office PowerPoint</Application>
  <PresentationFormat>Custom</PresentationFormat>
  <Paragraphs>74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Children Playing 16x9</vt:lpstr>
      <vt:lpstr>Reception Welcome Meeting</vt:lpstr>
      <vt:lpstr>PowerPoint Presentation</vt:lpstr>
      <vt:lpstr>Introductions</vt:lpstr>
      <vt:lpstr>Calm School Code</vt:lpstr>
      <vt:lpstr>Routines</vt:lpstr>
      <vt:lpstr>Home reading</vt:lpstr>
      <vt:lpstr>Home reading- continued</vt:lpstr>
      <vt:lpstr>Rewards</vt:lpstr>
      <vt:lpstr>Curriculum Overview Leaflet</vt:lpstr>
      <vt:lpstr>How you can help…….</vt:lpstr>
      <vt:lpstr>PE </vt:lpstr>
      <vt:lpstr>Medicine in school</vt:lpstr>
      <vt:lpstr>Your child will need:</vt:lpstr>
      <vt:lpstr>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Vicki Jewitt</cp:lastModifiedBy>
  <cp:revision>29</cp:revision>
  <dcterms:created xsi:type="dcterms:W3CDTF">2016-09-11T17:19:27Z</dcterms:created>
  <dcterms:modified xsi:type="dcterms:W3CDTF">2020-09-07T11:22:51Z</dcterms:modified>
</cp:coreProperties>
</file>