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6" autoAdjust="0"/>
    <p:restoredTop sz="91741" autoAdjust="0"/>
  </p:normalViewPr>
  <p:slideViewPr>
    <p:cSldViewPr snapToGrid="0">
      <p:cViewPr varScale="1">
        <p:scale>
          <a:sx n="67" d="100"/>
          <a:sy n="67" d="100"/>
        </p:scale>
        <p:origin x="-6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FEA2D-3591-43C4-AD85-7CBD6F000E27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14024-C799-4903-AA4E-E2A7D9485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3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4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6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49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2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2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2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9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03309-895A-4712-91D6-F2F9F842EAD5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7206-A3C5-490D-A041-A4E77ED6C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6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5J2Ddf_0Om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.uk/url?sa=i&amp;rct=j&amp;q=&amp;esrc=s&amp;source=images&amp;cd=&amp;cad=rja&amp;uact=8&amp;ved=0ahUKEwimte3Y--bPAhXEWhQKHTRJBaYQjRwIBw&amp;url=http://literacylogic.weebly.com/digraphs/digraph-posters&amp;psig=AFQjCNFEfJzg0uthqmqxDHQKDHGT-UUeFA&amp;ust=1476969868347160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656" y="552737"/>
            <a:ext cx="10807908" cy="1661826"/>
          </a:xfrm>
        </p:spPr>
        <p:txBody>
          <a:bodyPr>
            <a:normAutofit/>
          </a:bodyPr>
          <a:lstStyle/>
          <a:p>
            <a:r>
              <a:rPr lang="en-GB" sz="45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Teaching and Learning Phonics at </a:t>
            </a:r>
            <a:r>
              <a:rPr lang="en-GB" sz="45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Corbridge</a:t>
            </a:r>
            <a:r>
              <a:rPr lang="en-GB" sz="45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First School</a:t>
            </a:r>
            <a:endParaRPr lang="en-GB" sz="45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2539">
            <a:off x="626616" y="3044437"/>
            <a:ext cx="4189859" cy="3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cfs1\Redirected\StaffDesktops\ehutchinson\Desktop\IMG_5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2997">
            <a:off x="7307791" y="3028991"/>
            <a:ext cx="4231218" cy="31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862" y="699999"/>
            <a:ext cx="10296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000" b="1" dirty="0" smtClean="0">
                <a:latin typeface="Comic Sans MS" panose="030F0702030302020204" pitchFamily="66" charset="0"/>
              </a:rPr>
              <a:t>CVC Words </a:t>
            </a:r>
            <a:r>
              <a:rPr lang="en-GB" altLang="en-US" sz="4000" b="1" dirty="0">
                <a:latin typeface="Comic Sans MS" panose="030F0702030302020204" pitchFamily="66" charset="0"/>
              </a:rPr>
              <a:t>“consonant-vowel-consonant” </a:t>
            </a:r>
            <a:endParaRPr lang="en-GB" altLang="en-US" sz="4000" b="1" dirty="0" smtClean="0">
              <a:latin typeface="Comic Sans MS" panose="030F0702030302020204" pitchFamily="66" charset="0"/>
            </a:endParaRPr>
          </a:p>
          <a:p>
            <a:endParaRPr lang="en-GB" altLang="en-US" sz="2400" b="1" dirty="0">
              <a:latin typeface="Comic Sans MS" panose="030F0702030302020204" pitchFamily="66" charset="0"/>
            </a:endParaRPr>
          </a:p>
          <a:p>
            <a:r>
              <a:rPr lang="en-GB" altLang="en-US" sz="3200" b="1" dirty="0" smtClean="0">
                <a:latin typeface="Comic Sans MS" panose="030F0702030302020204" pitchFamily="66" charset="0"/>
              </a:rPr>
              <a:t>They </a:t>
            </a:r>
            <a:r>
              <a:rPr lang="en-GB" altLang="en-US" sz="3200" b="1" dirty="0">
                <a:latin typeface="Comic Sans MS" panose="030F0702030302020204" pitchFamily="66" charset="0"/>
              </a:rPr>
              <a:t>will use these phonemes to read and spell simple 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(</a:t>
            </a:r>
            <a:r>
              <a:rPr lang="en-GB" altLang="en-US" sz="3200" b="1" dirty="0">
                <a:latin typeface="Comic Sans MS" panose="030F0702030302020204" pitchFamily="66" charset="0"/>
              </a:rPr>
              <a:t>CVC) words:  </a:t>
            </a:r>
          </a:p>
          <a:p>
            <a:r>
              <a:rPr lang="en-GB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sat, tap, dig, duck, rug, puff, hill, hiss</a:t>
            </a:r>
          </a:p>
          <a:p>
            <a:r>
              <a:rPr lang="en-GB" altLang="en-US" sz="3200" b="1" dirty="0">
                <a:latin typeface="Comic Sans MS" panose="030F0702030302020204" pitchFamily="66" charset="0"/>
              </a:rPr>
              <a:t>          All these words contain 3 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phonemes (sounds), although some may contain 4 letters.</a:t>
            </a:r>
          </a:p>
          <a:p>
            <a:r>
              <a:rPr lang="en-GB" altLang="en-US" sz="3200" b="1" dirty="0">
                <a:latin typeface="Comic Sans MS" panose="030F0702030302020204" pitchFamily="66" charset="0"/>
              </a:rPr>
              <a:t> </a:t>
            </a:r>
            <a:r>
              <a:rPr lang="en-GB" altLang="en-US" sz="3200" b="1" dirty="0" smtClean="0">
                <a:latin typeface="Comic Sans MS" panose="030F0702030302020204" pitchFamily="66" charset="0"/>
              </a:rPr>
              <a:t>d  u  </a:t>
            </a:r>
            <a:r>
              <a:rPr lang="en-GB" altLang="en-US" sz="3200" b="1" dirty="0" err="1" smtClean="0">
                <a:latin typeface="Comic Sans MS" panose="030F0702030302020204" pitchFamily="66" charset="0"/>
              </a:rPr>
              <a:t>ck</a:t>
            </a:r>
            <a:endParaRPr lang="en-GB" altLang="en-US" sz="3200" b="1" dirty="0" smtClean="0">
              <a:latin typeface="Comic Sans MS" panose="030F0702030302020204" pitchFamily="66" charset="0"/>
            </a:endParaRPr>
          </a:p>
          <a:p>
            <a:r>
              <a:rPr lang="en-GB" altLang="en-US" sz="3200" b="1" dirty="0">
                <a:latin typeface="SassoonPrimaryType" pitchFamily="2" charset="0"/>
              </a:rPr>
              <a:t> </a:t>
            </a:r>
            <a:r>
              <a:rPr lang="en-GB" altLang="en-US" sz="3200" b="1" dirty="0" smtClean="0">
                <a:latin typeface="SassoonPrimaryType" pitchFamily="2" charset="0"/>
              </a:rPr>
              <a:t>.  </a:t>
            </a:r>
            <a:r>
              <a:rPr lang="en-GB" altLang="en-US" sz="3200" b="1" dirty="0" smtClean="0">
                <a:latin typeface="SassoonPrimaryType" pitchFamily="2" charset="0"/>
              </a:rPr>
              <a:t>     </a:t>
            </a:r>
            <a:r>
              <a:rPr lang="en-GB" altLang="en-US" sz="3200" b="1" dirty="0" smtClean="0">
                <a:latin typeface="SassoonPrimaryType" pitchFamily="2" charset="0"/>
              </a:rPr>
              <a:t>.  </a:t>
            </a:r>
            <a:endParaRPr lang="en-GB" altLang="en-US" sz="3200" b="1" dirty="0">
              <a:latin typeface="SassoonPrimaryType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4900612"/>
            <a:ext cx="3286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7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702" y="2899773"/>
            <a:ext cx="104447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dirty="0" smtClean="0">
              <a:latin typeface="Comic Sans MS" panose="030F0702030302020204" pitchFamily="66" charset="0"/>
            </a:endParaRPr>
          </a:p>
          <a:p>
            <a:r>
              <a:rPr lang="en-GB" altLang="en-US" sz="3200" dirty="0" smtClean="0">
                <a:latin typeface="Comic Sans MS" panose="030F0702030302020204" pitchFamily="66" charset="0"/>
              </a:rPr>
              <a:t>Sounds should be articulated clearly and precisely.</a:t>
            </a:r>
          </a:p>
          <a:p>
            <a:r>
              <a:rPr lang="en-GB" altLang="en-US" sz="3200" dirty="0" smtClean="0">
                <a:latin typeface="Comic Sans MS" panose="030F0702030302020204" pitchFamily="66" charset="0"/>
                <a:hlinkClick r:id="rId2"/>
              </a:rPr>
              <a:t>https://www.youtube.com/watch?v=5J2Ddf_0Om8</a:t>
            </a:r>
            <a:r>
              <a:rPr lang="en-GB" altLang="en-US" sz="3200" dirty="0" smtClean="0">
                <a:latin typeface="Comic Sans MS" panose="030F0702030302020204" pitchFamily="66" charset="0"/>
              </a:rPr>
              <a:t> </a:t>
            </a:r>
          </a:p>
          <a:p>
            <a:endParaRPr lang="en-GB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817" y="1348524"/>
            <a:ext cx="637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latin typeface="Comic Sans MS" panose="030F0702030302020204" pitchFamily="66" charset="0"/>
              </a:rPr>
              <a:t>Saying the sounds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12" y="297529"/>
            <a:ext cx="4887139" cy="260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746" y="2431197"/>
            <a:ext cx="6096000" cy="35825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Your children will learn to use the term:</a:t>
            </a:r>
          </a:p>
          <a:p>
            <a:pPr>
              <a:lnSpc>
                <a:spcPct val="90000"/>
              </a:lnSpc>
            </a:pPr>
            <a:endParaRPr lang="en-GB" altLang="en-US" sz="28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Blending</a:t>
            </a:r>
            <a:r>
              <a:rPr lang="en-GB" altLang="en-US" sz="2800" b="1" i="1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GB" altLang="en-US" sz="2800" b="1" dirty="0" smtClean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Children need to be able to</a:t>
            </a:r>
            <a:r>
              <a:rPr lang="en-GB" altLang="en-US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 hear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 the separate sounds in a word and then blend them together to </a:t>
            </a:r>
            <a:r>
              <a:rPr lang="en-GB" altLang="en-US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say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 the whole word 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2429" y="1086921"/>
            <a:ext cx="50786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6000" dirty="0" smtClean="0">
                <a:latin typeface="Comic Sans MS" panose="030F0702030302020204" pitchFamily="66" charset="0"/>
              </a:rPr>
              <a:t>Phonic Words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6" y="763071"/>
            <a:ext cx="3486150" cy="221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6" y="3529161"/>
            <a:ext cx="3486150" cy="281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2" y="1068946"/>
            <a:ext cx="10352981" cy="5048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6000" dirty="0" smtClean="0">
                <a:latin typeface="Comic Sans MS" panose="030F0702030302020204" pitchFamily="66" charset="0"/>
              </a:rPr>
              <a:t>/b/ 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/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e/ 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/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d/ = bed</a:t>
            </a:r>
          </a:p>
          <a:p>
            <a:pPr>
              <a:buFontTx/>
              <a:buNone/>
            </a:pPr>
            <a:endParaRPr lang="en-GB" altLang="en-US" sz="4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6000" dirty="0" smtClean="0">
                <a:latin typeface="Comic Sans MS" panose="030F0702030302020204" pitchFamily="66" charset="0"/>
              </a:rPr>
              <a:t>/t/ 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/</a:t>
            </a:r>
            <a:r>
              <a:rPr lang="en-GB" altLang="en-US" sz="6000" dirty="0" err="1" smtClean="0">
                <a:latin typeface="Comic Sans MS" panose="030F0702030302020204" pitchFamily="66" charset="0"/>
              </a:rPr>
              <a:t>i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//n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/  = tin</a:t>
            </a:r>
          </a:p>
          <a:p>
            <a:pPr>
              <a:buFontTx/>
              <a:buNone/>
            </a:pPr>
            <a:endParaRPr lang="en-GB" altLang="en-US" sz="36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6000" dirty="0" smtClean="0">
                <a:latin typeface="Comic Sans MS" panose="030F0702030302020204" pitchFamily="66" charset="0"/>
              </a:rPr>
              <a:t>/m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/ 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/u/ 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/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g/</a:t>
            </a:r>
            <a:r>
              <a:rPr lang="en-GB" altLang="en-US" dirty="0" smtClean="0">
                <a:latin typeface="Comic Sans MS" panose="030F0702030302020204" pitchFamily="66" charset="0"/>
              </a:rPr>
              <a:t> </a:t>
            </a:r>
            <a:r>
              <a:rPr lang="en-GB" altLang="en-US" sz="6000" dirty="0" smtClean="0">
                <a:latin typeface="Comic Sans MS" panose="030F0702030302020204" pitchFamily="66" charset="0"/>
              </a:rPr>
              <a:t>= mug</a:t>
            </a:r>
            <a:endParaRPr lang="en-GB" altLang="en-US" sz="60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824944"/>
            <a:ext cx="4001827" cy="50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1341437"/>
            <a:ext cx="10237072" cy="47760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2000" b="1" dirty="0" smtClean="0">
                <a:latin typeface="Comic Sans MS" panose="030F0702030302020204" pitchFamily="66" charset="0"/>
              </a:rPr>
              <a:t>Your children will learn to use the term:</a:t>
            </a:r>
          </a:p>
          <a:p>
            <a:pPr>
              <a:buFontTx/>
              <a:buNone/>
            </a:pPr>
            <a:endParaRPr lang="en-GB" altLang="en-US" sz="40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40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Segmenting </a:t>
            </a:r>
          </a:p>
          <a:p>
            <a:pPr>
              <a:buFontTx/>
              <a:buNone/>
            </a:pPr>
            <a:endParaRPr lang="en-GB" altLang="en-US" sz="4000" b="1" dirty="0" smtClean="0">
              <a:latin typeface="Comic Sans MS" panose="030F0702030302020204" pitchFamily="66" charset="0"/>
            </a:endParaRPr>
          </a:p>
          <a:p>
            <a:r>
              <a:rPr lang="en-GB" altLang="en-US" sz="2400" b="1" dirty="0" smtClean="0">
                <a:latin typeface="Comic Sans MS" panose="030F0702030302020204" pitchFamily="66" charset="0"/>
              </a:rPr>
              <a:t>Children need to be able to</a:t>
            </a:r>
            <a:r>
              <a:rPr lang="en-GB" altLang="en-US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hear</a:t>
            </a:r>
            <a:r>
              <a:rPr lang="en-GB" altLang="en-US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a </a:t>
            </a:r>
          </a:p>
          <a:p>
            <a:r>
              <a:rPr lang="en-GB" altLang="en-US" sz="2400" b="1" dirty="0" smtClean="0">
                <a:latin typeface="Comic Sans MS" panose="030F0702030302020204" pitchFamily="66" charset="0"/>
              </a:rPr>
              <a:t>whole word and </a:t>
            </a:r>
            <a:r>
              <a:rPr lang="en-GB" altLang="en-US" sz="36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say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 every sound that</a:t>
            </a:r>
          </a:p>
          <a:p>
            <a:r>
              <a:rPr lang="en-GB" altLang="en-US" sz="2400" b="1" dirty="0" smtClean="0">
                <a:latin typeface="Comic Sans MS" panose="030F0702030302020204" pitchFamily="66" charset="0"/>
              </a:rPr>
              <a:t> they </a:t>
            </a:r>
            <a:r>
              <a:rPr lang="en-GB" altLang="en-US" sz="36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hear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 .</a:t>
            </a:r>
          </a:p>
          <a:p>
            <a:endParaRPr lang="en-GB" altLang="en-US" sz="2400" b="1" dirty="0" smtClean="0"/>
          </a:p>
          <a:p>
            <a:endParaRPr lang="en-GB" altLang="en-US" sz="2400" dirty="0" smtClean="0"/>
          </a:p>
          <a:p>
            <a:pPr>
              <a:buFontTx/>
              <a:buNone/>
            </a:pPr>
            <a:endParaRPr lang="en-GB" alt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826176"/>
            <a:ext cx="4579260" cy="485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7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981075"/>
            <a:ext cx="7696200" cy="4679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3600" dirty="0" smtClean="0">
                <a:latin typeface="Comic Sans MS" panose="030F0702030302020204" pitchFamily="66" charset="0"/>
              </a:rPr>
              <a:t>bed =    /b/  /e/ /d/</a:t>
            </a:r>
          </a:p>
          <a:p>
            <a:pPr>
              <a:buFontTx/>
              <a:buNone/>
            </a:pPr>
            <a:endParaRPr lang="en-GB" altLang="en-US" sz="36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3600" dirty="0" smtClean="0">
                <a:latin typeface="Comic Sans MS" panose="030F0702030302020204" pitchFamily="66" charset="0"/>
              </a:rPr>
              <a:t>tin=      /t/  /</a:t>
            </a:r>
            <a:r>
              <a:rPr lang="en-GB" altLang="en-US" sz="3600" dirty="0" err="1" smtClean="0">
                <a:latin typeface="Comic Sans MS" panose="030F0702030302020204" pitchFamily="66" charset="0"/>
              </a:rPr>
              <a:t>i</a:t>
            </a:r>
            <a:r>
              <a:rPr lang="en-GB" altLang="en-US" sz="3600" dirty="0" smtClean="0">
                <a:latin typeface="Comic Sans MS" panose="030F0702030302020204" pitchFamily="66" charset="0"/>
              </a:rPr>
              <a:t>/ /n/</a:t>
            </a:r>
          </a:p>
          <a:p>
            <a:pPr>
              <a:buFontTx/>
              <a:buNone/>
            </a:pPr>
            <a:endParaRPr lang="en-GB" altLang="en-US" sz="36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3600" dirty="0" smtClean="0">
                <a:latin typeface="Comic Sans MS" panose="030F0702030302020204" pitchFamily="66" charset="0"/>
              </a:rPr>
              <a:t>mug=    /m/ /u/ /g/</a:t>
            </a:r>
            <a:endParaRPr lang="en-GB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79" y="1234814"/>
            <a:ext cx="4251898" cy="407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8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b="1" dirty="0">
                <a:solidFill>
                  <a:srgbClr val="FF0000"/>
                </a:solidFill>
              </a:rPr>
              <a:t>How can I help at home?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188" y="1341438"/>
            <a:ext cx="748982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GB" altLang="en-US" sz="2400" b="1" dirty="0">
                <a:solidFill>
                  <a:srgbClr val="003B77"/>
                </a:solidFill>
              </a:rPr>
              <a:t>Oral blending: the robot </a:t>
            </a:r>
            <a:r>
              <a:rPr lang="en-GB" altLang="en-US" sz="2400" b="1" dirty="0" smtClean="0">
                <a:solidFill>
                  <a:srgbClr val="003B77"/>
                </a:solidFill>
              </a:rPr>
              <a:t>game or Fred Talking</a:t>
            </a:r>
            <a:endParaRPr lang="en-GB" altLang="en-US" sz="2400" b="1" dirty="0">
              <a:solidFill>
                <a:srgbClr val="003B77"/>
              </a:solidFill>
            </a:endParaRPr>
          </a:p>
          <a:p>
            <a:pPr eaLnBrk="1" hangingPunct="1">
              <a:spcAft>
                <a:spcPct val="50000"/>
              </a:spcAft>
            </a:pPr>
            <a:r>
              <a:rPr lang="en-GB" altLang="en-US" sz="2400" dirty="0">
                <a:solidFill>
                  <a:srgbClr val="003B77"/>
                </a:solidFill>
              </a:rPr>
              <a:t>Children need to practise hearing a series of spoken sounds and merging them together to make a word.</a:t>
            </a:r>
          </a:p>
          <a:p>
            <a:pPr eaLnBrk="1" hangingPunct="1">
              <a:spcAft>
                <a:spcPct val="50000"/>
              </a:spcAft>
            </a:pPr>
            <a:r>
              <a:rPr lang="en-GB" altLang="en-US" sz="2400" dirty="0">
                <a:solidFill>
                  <a:srgbClr val="003B77"/>
                </a:solidFill>
              </a:rPr>
              <a:t>For example, you say </a:t>
            </a:r>
            <a:r>
              <a:rPr lang="en-GB" altLang="en-US" sz="2400" dirty="0">
                <a:solidFill>
                  <a:srgbClr val="A10043"/>
                </a:solidFill>
              </a:rPr>
              <a:t>‘b-u-s’</a:t>
            </a:r>
            <a:r>
              <a:rPr lang="en-GB" altLang="en-US" sz="2400" dirty="0">
                <a:solidFill>
                  <a:srgbClr val="003B77"/>
                </a:solidFill>
              </a:rPr>
              <a:t>, and your child says ‘bus’.</a:t>
            </a:r>
          </a:p>
          <a:p>
            <a:pPr eaLnBrk="1" hangingPunct="1">
              <a:spcAft>
                <a:spcPct val="50000"/>
              </a:spcAft>
            </a:pPr>
            <a:r>
              <a:rPr lang="en-GB" altLang="en-US" sz="2400" b="1" dirty="0">
                <a:solidFill>
                  <a:srgbClr val="003B77"/>
                </a:solidFill>
              </a:rPr>
              <a:t>“What’s in the box?”</a:t>
            </a:r>
            <a:r>
              <a:rPr lang="en-GB" altLang="en-US" sz="2400" dirty="0">
                <a:solidFill>
                  <a:srgbClr val="003B77"/>
                </a:solidFill>
              </a:rPr>
              <a:t> is a great game for practising this skill</a:t>
            </a:r>
            <a:r>
              <a:rPr lang="en-GB" altLang="en-US" sz="2400" dirty="0" smtClean="0">
                <a:solidFill>
                  <a:srgbClr val="003B77"/>
                </a:solidFill>
              </a:rPr>
              <a:t>. You can fill a box with various items, and then take turns to sound out and blend the item, e.g. I have a “s- o –</a:t>
            </a:r>
            <a:r>
              <a:rPr lang="en-GB" altLang="en-US" sz="2400" dirty="0" err="1" smtClean="0">
                <a:solidFill>
                  <a:srgbClr val="003B77"/>
                </a:solidFill>
              </a:rPr>
              <a:t>ck</a:t>
            </a:r>
            <a:r>
              <a:rPr lang="en-GB" altLang="en-US" sz="2400" dirty="0" smtClean="0">
                <a:solidFill>
                  <a:srgbClr val="003B77"/>
                </a:solidFill>
              </a:rPr>
              <a:t>”</a:t>
            </a:r>
            <a:endParaRPr lang="en-GB" altLang="en-US" sz="2400" dirty="0">
              <a:solidFill>
                <a:srgbClr val="003B7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25" y="333375"/>
            <a:ext cx="4092315" cy="62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1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052514"/>
            <a:ext cx="4749800" cy="3264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GB" altLang="en-US" sz="2000" b="1" dirty="0" smtClean="0">
                <a:latin typeface="Comic Sans MS" panose="030F0702030302020204" pitchFamily="66" charset="0"/>
              </a:rPr>
              <a:t>Your children will learn to use the term: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40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phoneme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200" dirty="0" smtClean="0">
                <a:latin typeface="Comic Sans MS" panose="030F0702030302020204" pitchFamily="66" charset="0"/>
              </a:rPr>
              <a:t>Phonemes are sounds that can be heard in words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200" dirty="0" smtClean="0">
                <a:latin typeface="Comic Sans MS" panose="030F0702030302020204" pitchFamily="66" charset="0"/>
              </a:rPr>
              <a:t>e.g. c-a-t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200" b="1" i="1" dirty="0" smtClean="0"/>
          </a:p>
          <a:p>
            <a:pPr>
              <a:lnSpc>
                <a:spcPct val="80000"/>
              </a:lnSpc>
            </a:pPr>
            <a:endParaRPr lang="en-GB" altLang="en-US" sz="3200" b="1" i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altLang="en-US" sz="2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73085" y="1052512"/>
            <a:ext cx="4749800" cy="4433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2400" b="1" dirty="0" smtClean="0">
                <a:latin typeface="Comic Sans MS" panose="030F0702030302020204" pitchFamily="66" charset="0"/>
              </a:rPr>
              <a:t>Your children will learn to use the term:</a:t>
            </a:r>
          </a:p>
          <a:p>
            <a:pPr>
              <a:buFontTx/>
              <a:buNone/>
            </a:pPr>
            <a:r>
              <a:rPr lang="en-GB" altLang="en-US" sz="44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grapheme</a:t>
            </a:r>
          </a:p>
          <a:p>
            <a:pPr>
              <a:buFontTx/>
              <a:buNone/>
            </a:pPr>
            <a:r>
              <a:rPr lang="en-GB" altLang="en-US" sz="3600" dirty="0" smtClean="0">
                <a:latin typeface="Comic Sans MS" panose="030F0702030302020204" pitchFamily="66" charset="0"/>
              </a:rPr>
              <a:t>This is how  a phoneme is written down  </a:t>
            </a:r>
          </a:p>
          <a:p>
            <a:pPr>
              <a:buFontTx/>
              <a:buNone/>
            </a:pPr>
            <a:endParaRPr lang="en-GB" altLang="en-US" sz="3600" b="1" i="1" dirty="0" smtClean="0"/>
          </a:p>
          <a:p>
            <a:endParaRPr lang="en-GB" altLang="en-US" sz="3600" b="1" i="1" dirty="0" smtClean="0"/>
          </a:p>
          <a:p>
            <a:pPr>
              <a:buFontTx/>
              <a:buNone/>
            </a:pPr>
            <a:endParaRPr lang="en-GB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18" y="4175699"/>
            <a:ext cx="2963602" cy="225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3443288"/>
            <a:ext cx="4622801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5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052513"/>
            <a:ext cx="6194685" cy="4433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1800" b="1" dirty="0" smtClean="0">
                <a:latin typeface="Comic Sans MS" panose="030F0702030302020204" pitchFamily="66" charset="0"/>
              </a:rPr>
              <a:t>Your children will learn to use the term:</a:t>
            </a:r>
          </a:p>
          <a:p>
            <a:pPr>
              <a:buFontTx/>
              <a:buNone/>
            </a:pPr>
            <a:endParaRPr lang="en-GB" altLang="en-US" sz="36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sz="36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digraph </a:t>
            </a:r>
          </a:p>
          <a:p>
            <a:pPr>
              <a:buFontTx/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This means that the phoneme comprises of two letters </a:t>
            </a:r>
          </a:p>
          <a:p>
            <a:pPr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e.g. </a:t>
            </a:r>
            <a:r>
              <a:rPr lang="en-GB" altLang="en-US" dirty="0" err="1" smtClean="0">
                <a:latin typeface="Comic Sans MS" panose="030F0702030302020204" pitchFamily="66" charset="0"/>
              </a:rPr>
              <a:t>ll</a:t>
            </a:r>
            <a:r>
              <a:rPr lang="en-GB" altLang="en-US" dirty="0" smtClean="0">
                <a:latin typeface="Comic Sans MS" panose="030F0702030302020204" pitchFamily="66" charset="0"/>
              </a:rPr>
              <a:t>, </a:t>
            </a:r>
            <a:r>
              <a:rPr lang="en-GB" altLang="en-US" dirty="0" err="1" smtClean="0">
                <a:latin typeface="Comic Sans MS" panose="030F0702030302020204" pitchFamily="66" charset="0"/>
              </a:rPr>
              <a:t>ff</a:t>
            </a:r>
            <a:r>
              <a:rPr lang="en-GB" altLang="en-US" dirty="0" smtClean="0">
                <a:latin typeface="Comic Sans MS" panose="030F0702030302020204" pitchFamily="66" charset="0"/>
              </a:rPr>
              <a:t>, </a:t>
            </a:r>
            <a:r>
              <a:rPr lang="en-GB" altLang="en-US" dirty="0" err="1" smtClean="0">
                <a:latin typeface="Comic Sans MS" panose="030F0702030302020204" pitchFamily="66" charset="0"/>
              </a:rPr>
              <a:t>ck</a:t>
            </a:r>
            <a:r>
              <a:rPr lang="en-GB" altLang="en-US" dirty="0" smtClean="0">
                <a:latin typeface="Comic Sans MS" panose="030F0702030302020204" pitchFamily="66" charset="0"/>
              </a:rPr>
              <a:t>, </a:t>
            </a:r>
            <a:r>
              <a:rPr lang="en-GB" altLang="en-US" dirty="0" err="1" smtClean="0">
                <a:latin typeface="Comic Sans MS" panose="030F0702030302020204" pitchFamily="66" charset="0"/>
              </a:rPr>
              <a:t>ss</a:t>
            </a:r>
            <a:endParaRPr lang="en-GB" altLang="en-US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en-GB" altLang="en-US" b="1" i="1" dirty="0" smtClean="0"/>
          </a:p>
          <a:p>
            <a:endParaRPr lang="en-GB" altLang="en-US" b="1" i="1" dirty="0" smtClean="0"/>
          </a:p>
          <a:p>
            <a:pPr>
              <a:buFontTx/>
              <a:buNone/>
            </a:pPr>
            <a:endParaRPr lang="en-GB" altLang="en-US" sz="1800" dirty="0"/>
          </a:p>
        </p:txBody>
      </p:sp>
      <p:sp>
        <p:nvSpPr>
          <p:cNvPr id="3" name="AutoShape 2" descr="Image result for digraph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digrap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5250" y="-1554163"/>
            <a:ext cx="2428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4" y="854439"/>
            <a:ext cx="4856814" cy="524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411412" y="908050"/>
            <a:ext cx="8123505" cy="1152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altLang="en-US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Phoneme frame and sound buttons </a:t>
            </a:r>
          </a:p>
          <a:p>
            <a:pPr algn="ctr">
              <a:buFontTx/>
              <a:buNone/>
            </a:pPr>
            <a:endParaRPr lang="en-GB" altLang="en-US" sz="2400" dirty="0">
              <a:solidFill>
                <a:srgbClr val="0000CC"/>
              </a:solidFill>
            </a:endParaRPr>
          </a:p>
        </p:txBody>
      </p:sp>
      <p:graphicFrame>
        <p:nvGraphicFramePr>
          <p:cNvPr id="3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511624"/>
              </p:ext>
            </p:extLst>
          </p:nvPr>
        </p:nvGraphicFramePr>
        <p:xfrm>
          <a:off x="900113" y="2349500"/>
          <a:ext cx="3843337" cy="883097"/>
        </p:xfrm>
        <a:graphic>
          <a:graphicData uri="http://schemas.openxmlformats.org/drawingml/2006/table">
            <a:tbl>
              <a:tblPr/>
              <a:tblGrid>
                <a:gridCol w="1320800"/>
                <a:gridCol w="1241425"/>
                <a:gridCol w="1281112"/>
              </a:tblGrid>
              <a:tr h="883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4" descr="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2" b="27666"/>
          <a:stretch>
            <a:fillRect/>
          </a:stretch>
        </p:blipFill>
        <p:spPr bwMode="auto">
          <a:xfrm>
            <a:off x="5026764" y="2349500"/>
            <a:ext cx="19335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731280"/>
              </p:ext>
            </p:extLst>
          </p:nvPr>
        </p:nvGraphicFramePr>
        <p:xfrm>
          <a:off x="900113" y="4076700"/>
          <a:ext cx="3771900" cy="792163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sh</a:t>
                      </a:r>
                      <a:endParaRPr kumimoji="0" lang="en-GB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5" descr="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076700"/>
            <a:ext cx="20891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900113" y="3141663"/>
            <a:ext cx="3887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/>
              <a:t> .          .        .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971550" y="4941888"/>
            <a:ext cx="3887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/>
              <a:t> .          .      _</a:t>
            </a:r>
          </a:p>
        </p:txBody>
      </p:sp>
    </p:spTree>
    <p:extLst>
      <p:ext uri="{BB962C8B-B14F-4D97-AF65-F5344CB8AC3E}">
        <p14:creationId xmlns:p14="http://schemas.microsoft.com/office/powerpoint/2010/main" val="9721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Aims of the session: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To share how phonics is taught.</a:t>
            </a:r>
          </a:p>
          <a:p>
            <a:r>
              <a:rPr lang="en-GB" altLang="en-US" dirty="0" smtClean="0">
                <a:latin typeface="Comic Sans MS" panose="030F0702030302020204" pitchFamily="66" charset="0"/>
              </a:rPr>
              <a:t>To develop your confidence in helping your children with phonics and reading</a:t>
            </a:r>
          </a:p>
          <a:p>
            <a:r>
              <a:rPr lang="en-GB" altLang="en-US" dirty="0" smtClean="0">
                <a:latin typeface="Comic Sans MS" panose="030F0702030302020204" pitchFamily="66" charset="0"/>
              </a:rPr>
              <a:t>To teach the basics of phonics and some useful phonics terms</a:t>
            </a:r>
          </a:p>
          <a:p>
            <a:r>
              <a:rPr lang="en-GB" altLang="en-US" dirty="0" smtClean="0">
                <a:latin typeface="Comic Sans MS" panose="030F0702030302020204" pitchFamily="66" charset="0"/>
              </a:rPr>
              <a:t>To outline the different stages in phonic development </a:t>
            </a:r>
          </a:p>
          <a:p>
            <a:r>
              <a:rPr lang="en-GB" altLang="en-US" dirty="0" smtClean="0">
                <a:latin typeface="Comic Sans MS" panose="030F0702030302020204" pitchFamily="66" charset="0"/>
              </a:rPr>
              <a:t>To show examples of activities and resources we use to teach phonics</a:t>
            </a:r>
          </a:p>
          <a:p>
            <a:r>
              <a:rPr lang="en-GB" altLang="en-US" dirty="0" smtClean="0">
                <a:latin typeface="Comic Sans MS" panose="030F0702030302020204" pitchFamily="66" charset="0"/>
              </a:rPr>
              <a:t>To give you an opportunity to ask questions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5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643945"/>
            <a:ext cx="3010437" cy="5512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8000" dirty="0" smtClean="0"/>
              <a:t> </a:t>
            </a:r>
            <a:r>
              <a:rPr lang="en-GB" altLang="en-US" sz="8000" dirty="0" smtClean="0">
                <a:latin typeface="Comic Sans MS" panose="030F0702030302020204" pitchFamily="66" charset="0"/>
              </a:rPr>
              <a:t>log</a:t>
            </a:r>
          </a:p>
          <a:p>
            <a:pPr>
              <a:buFontTx/>
              <a:buNone/>
            </a:pPr>
            <a:r>
              <a:rPr lang="en-GB" altLang="en-US" sz="8000" dirty="0" smtClean="0">
                <a:latin typeface="Comic Sans MS" panose="030F0702030302020204" pitchFamily="66" charset="0"/>
              </a:rPr>
              <a:t>      duck</a:t>
            </a:r>
          </a:p>
          <a:p>
            <a:pPr>
              <a:buFontTx/>
              <a:buNone/>
            </a:pPr>
            <a:r>
              <a:rPr lang="en-GB" altLang="en-US" sz="8000" dirty="0" smtClean="0">
                <a:latin typeface="Comic Sans MS" panose="030F0702030302020204" pitchFamily="66" charset="0"/>
              </a:rPr>
              <a:t> fill</a:t>
            </a:r>
          </a:p>
          <a:p>
            <a:pPr>
              <a:buFontTx/>
              <a:buNone/>
            </a:pPr>
            <a:endParaRPr lang="en-GB" altLang="en-US" sz="8000" dirty="0" smtClean="0"/>
          </a:p>
          <a:p>
            <a:pPr>
              <a:buFontTx/>
              <a:buNone/>
            </a:pPr>
            <a:endParaRPr lang="en-GB" altLang="en-US" sz="8000" dirty="0" smtClean="0"/>
          </a:p>
          <a:p>
            <a:pPr>
              <a:buFontTx/>
              <a:buNone/>
            </a:pPr>
            <a:endParaRPr lang="en-GB" altLang="en-US" sz="8000" dirty="0" smtClean="0"/>
          </a:p>
          <a:p>
            <a:endParaRPr lang="en-GB" altLang="en-US" dirty="0"/>
          </a:p>
        </p:txBody>
      </p:sp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597929"/>
              </p:ext>
            </p:extLst>
          </p:nvPr>
        </p:nvGraphicFramePr>
        <p:xfrm>
          <a:off x="5837347" y="566672"/>
          <a:ext cx="3461199" cy="1184856"/>
        </p:xfrm>
        <a:graphic>
          <a:graphicData uri="http://schemas.openxmlformats.org/drawingml/2006/table">
            <a:tbl>
              <a:tblPr/>
              <a:tblGrid>
                <a:gridCol w="1189358"/>
                <a:gridCol w="1117599"/>
                <a:gridCol w="1154242"/>
              </a:tblGrid>
              <a:tr h="11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5654247" y="1843255"/>
            <a:ext cx="36442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/>
              <a:t> .          .        .</a:t>
            </a:r>
          </a:p>
        </p:txBody>
      </p:sp>
      <p:graphicFrame>
        <p:nvGraphicFramePr>
          <p:cNvPr id="5" name="Group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705629"/>
              </p:ext>
            </p:extLst>
          </p:nvPr>
        </p:nvGraphicFramePr>
        <p:xfrm>
          <a:off x="5736196" y="2750117"/>
          <a:ext cx="3459318" cy="1155133"/>
        </p:xfrm>
        <a:graphic>
          <a:graphicData uri="http://schemas.openxmlformats.org/drawingml/2006/table">
            <a:tbl>
              <a:tblPr/>
              <a:tblGrid>
                <a:gridCol w="1188563"/>
                <a:gridCol w="1117649"/>
                <a:gridCol w="1153106"/>
              </a:tblGrid>
              <a:tr h="1155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ck</a:t>
                      </a:r>
                      <a:endParaRPr kumimoji="0" lang="en-GB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5736196" y="4104226"/>
            <a:ext cx="3598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/>
              <a:t> .          .     _</a:t>
            </a:r>
          </a:p>
        </p:txBody>
      </p:sp>
      <p:graphicFrame>
        <p:nvGraphicFramePr>
          <p:cNvPr id="7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851150"/>
              </p:ext>
            </p:extLst>
          </p:nvPr>
        </p:nvGraphicFramePr>
        <p:xfrm>
          <a:off x="5857875" y="5004877"/>
          <a:ext cx="3854108" cy="1113348"/>
        </p:xfrm>
        <a:graphic>
          <a:graphicData uri="http://schemas.openxmlformats.org/drawingml/2006/table">
            <a:tbl>
              <a:tblPr/>
              <a:tblGrid>
                <a:gridCol w="1323633"/>
                <a:gridCol w="1245772"/>
                <a:gridCol w="1284703"/>
              </a:tblGrid>
              <a:tr h="1113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endParaRPr kumimoji="0" lang="en-GB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ll</a:t>
                      </a:r>
                      <a:endParaRPr kumimoji="0" lang="en-GB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736196" y="6156101"/>
            <a:ext cx="41224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/>
              <a:t> .          .        _</a:t>
            </a:r>
          </a:p>
        </p:txBody>
      </p:sp>
    </p:spTree>
    <p:extLst>
      <p:ext uri="{BB962C8B-B14F-4D97-AF65-F5344CB8AC3E}">
        <p14:creationId xmlns:p14="http://schemas.microsoft.com/office/powerpoint/2010/main" val="7078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262" y="2422571"/>
            <a:ext cx="71952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en-US" dirty="0" smtClean="0">
                <a:latin typeface="Comic Sans MS" panose="030F0702030302020204" pitchFamily="66" charset="0"/>
              </a:rPr>
              <a:t>There are many words that </a:t>
            </a:r>
            <a:r>
              <a:rPr lang="en-GB" altLang="en-US" sz="24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cannot</a:t>
            </a:r>
            <a:r>
              <a:rPr lang="en-GB" altLang="en-US" dirty="0" smtClean="0">
                <a:latin typeface="Comic Sans MS" panose="030F0702030302020204" pitchFamily="66" charset="0"/>
              </a:rPr>
              <a:t> be blended or segmented because they are irregular</a:t>
            </a:r>
            <a:r>
              <a:rPr lang="en-GB" altLang="en-US" dirty="0" smtClean="0">
                <a:latin typeface="SassoonPrimaryType" pitchFamily="2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GB" altLang="en-US" dirty="0" smtClean="0">
              <a:latin typeface="SassoonPrimaryTyp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7566" y="1387398"/>
            <a:ext cx="4641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5400" dirty="0" smtClean="0">
                <a:latin typeface="Comic Sans MS" panose="030F0702030302020204" pitchFamily="66" charset="0"/>
              </a:rPr>
              <a:t>Tricky Words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21" y="614597"/>
            <a:ext cx="3708459" cy="561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285969"/>
            <a:ext cx="3911808" cy="33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686800" cy="1417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dirty="0" smtClean="0">
                <a:latin typeface="Comic Sans MS" panose="030F0702030302020204" pitchFamily="66" charset="0"/>
              </a:rPr>
              <a:t>Learning the long vowel phonemes</a:t>
            </a:r>
            <a:endParaRPr lang="en-GB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82397"/>
            <a:ext cx="9411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 smtClean="0">
                <a:latin typeface="Comic Sans MS" panose="030F0702030302020204" pitchFamily="66" charset="0"/>
              </a:rPr>
              <a:t>Set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2</a:t>
            </a:r>
            <a:endParaRPr lang="en-GB" altLang="en-US" sz="2400" b="1" dirty="0" smtClean="0">
              <a:latin typeface="Comic Sans MS" panose="030F0702030302020204" pitchFamily="66" charset="0"/>
            </a:endParaRPr>
          </a:p>
          <a:p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j, v, w, x, y, z,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zz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endParaRPr lang="en-GB" altLang="en-US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ng,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ai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ee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igh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oa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or,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ur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ow, oi, ear, air,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ure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endParaRPr lang="en-GB" altLang="en-US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altLang="en-US" sz="2400" b="1" dirty="0" smtClean="0">
                <a:latin typeface="Comic Sans MS" panose="030F0702030302020204" pitchFamily="66" charset="0"/>
              </a:rPr>
              <a:t>They will use these phonemes (and the ones from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Set 1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)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to read and spell words:  </a:t>
            </a:r>
          </a:p>
          <a:p>
            <a:r>
              <a:rPr lang="en-GB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chip, shop, thin, ring, pain, feet, night,     </a:t>
            </a:r>
          </a:p>
          <a:p>
            <a:r>
              <a:rPr lang="en-GB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boat, boot, look, farm, fork, burn, </a:t>
            </a:r>
          </a:p>
          <a:p>
            <a:r>
              <a:rPr lang="en-GB" alt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town, coin, dear, fair, sure</a:t>
            </a:r>
          </a:p>
        </p:txBody>
      </p:sp>
    </p:spTree>
    <p:extLst>
      <p:ext uri="{BB962C8B-B14F-4D97-AF65-F5344CB8AC3E}">
        <p14:creationId xmlns:p14="http://schemas.microsoft.com/office/powerpoint/2010/main" val="31966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799" y="1052513"/>
            <a:ext cx="9687393" cy="4433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GB" altLang="en-US" sz="2000" b="1" dirty="0" smtClean="0">
                <a:latin typeface="Comic Sans MS" panose="030F0702030302020204" pitchFamily="66" charset="0"/>
              </a:rPr>
              <a:t>Your children will learn to use the term: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40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4000" b="1" dirty="0" err="1" smtClean="0">
                <a:solidFill>
                  <a:srgbClr val="660066"/>
                </a:solidFill>
                <a:latin typeface="Comic Sans MS" panose="030F0702030302020204" pitchFamily="66" charset="0"/>
              </a:rPr>
              <a:t>Trigraph</a:t>
            </a:r>
            <a:r>
              <a:rPr lang="en-GB" altLang="en-US" sz="40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2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200" dirty="0" smtClean="0">
                <a:latin typeface="Comic Sans MS" panose="030F0702030302020204" pitchFamily="66" charset="0"/>
              </a:rPr>
              <a:t>This means that the phoneme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200" dirty="0" smtClean="0">
                <a:latin typeface="Comic Sans MS" panose="030F0702030302020204" pitchFamily="66" charset="0"/>
              </a:rPr>
              <a:t>comprises of three letters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200" dirty="0" smtClean="0">
                <a:latin typeface="Comic Sans MS" panose="030F0702030302020204" pitchFamily="66" charset="0"/>
              </a:rPr>
              <a:t>e.g. </a:t>
            </a:r>
            <a:r>
              <a:rPr lang="en-GB" altLang="en-US" sz="3200" dirty="0" err="1" smtClean="0">
                <a:latin typeface="Comic Sans MS" panose="030F0702030302020204" pitchFamily="66" charset="0"/>
              </a:rPr>
              <a:t>igh</a:t>
            </a:r>
            <a:r>
              <a:rPr lang="en-GB" altLang="en-US" sz="3200" dirty="0" smtClean="0">
                <a:latin typeface="Comic Sans MS" panose="030F0702030302020204" pitchFamily="66" charset="0"/>
              </a:rPr>
              <a:t> , ear, </a:t>
            </a:r>
            <a:r>
              <a:rPr lang="en-GB" altLang="en-US" sz="3200" dirty="0" err="1" smtClean="0">
                <a:latin typeface="Comic Sans MS" panose="030F0702030302020204" pitchFamily="66" charset="0"/>
              </a:rPr>
              <a:t>ure</a:t>
            </a:r>
            <a:r>
              <a:rPr lang="en-GB" altLang="en-US" sz="32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200" b="1" i="1" dirty="0" smtClean="0"/>
          </a:p>
          <a:p>
            <a:pPr>
              <a:lnSpc>
                <a:spcPct val="80000"/>
              </a:lnSpc>
            </a:pPr>
            <a:endParaRPr lang="en-GB" altLang="en-US" sz="3200" b="1" i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alt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01" y="939931"/>
            <a:ext cx="5129056" cy="487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4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260350"/>
            <a:ext cx="867568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/>
            </a:r>
            <a:br>
              <a:rPr lang="en-GB" altLang="en-US" sz="2800" b="1" dirty="0" smtClean="0"/>
            </a:br>
            <a:r>
              <a:rPr lang="en-GB" altLang="en-US" sz="2800" b="1" dirty="0" smtClean="0"/>
              <a:t>Introducing consonant clusters: reading and spelling words with four or more phonemes</a:t>
            </a:r>
            <a:endParaRPr lang="en-GB" alt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87791" y="1859340"/>
            <a:ext cx="83562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 smtClean="0">
                <a:latin typeface="Comic Sans MS" panose="030F0702030302020204" pitchFamily="66" charset="0"/>
              </a:rPr>
              <a:t>When children know all the phonemes from Set 2 and 3 and can use them to read and spell simple words (blending to read and segmenting to spell), they will then move on to consonant clusters.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.  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Here we focus on reading and spelling longer words with the phonemes they already know.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These words have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consonant clusters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at the beginning: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ot,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ip,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ap,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een,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own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…or at the end: 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te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nt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, me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, da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mp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, bur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nt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              …or at the beginning and end!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 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u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,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e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,  </a:t>
            </a:r>
          </a:p>
          <a:p>
            <a:r>
              <a:rPr lang="en-GB" altLang="en-US" sz="2400" b="1" dirty="0" smtClean="0">
                <a:latin typeface="Comic Sans MS" panose="030F0702030302020204" pitchFamily="66" charset="0"/>
              </a:rPr>
              <a:t>             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</a:t>
            </a:r>
            <a:r>
              <a:rPr lang="en-GB" altLang="en-US" sz="2400" b="1" dirty="0" smtClean="0">
                <a:latin typeface="Comic Sans MS" panose="030F0702030302020204" pitchFamily="66" charset="0"/>
              </a:rPr>
              <a:t>i</a:t>
            </a:r>
            <a:r>
              <a:rPr lang="en-GB" alt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522286"/>
            <a:ext cx="2803161" cy="51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10652760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Is there anything I can do at home?</a:t>
            </a:r>
            <a:endParaRPr lang="en-GB" alt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261000"/>
              </p:ext>
            </p:extLst>
          </p:nvPr>
        </p:nvGraphicFramePr>
        <p:xfrm>
          <a:off x="1472004" y="952500"/>
          <a:ext cx="7696200" cy="1719263"/>
        </p:xfrm>
        <a:graphic>
          <a:graphicData uri="http://schemas.openxmlformats.org/drawingml/2006/table">
            <a:tbl>
              <a:tblPr/>
              <a:tblGrid>
                <a:gridCol w="2646362"/>
                <a:gridCol w="2484438"/>
                <a:gridCol w="2565400"/>
              </a:tblGrid>
              <a:tr h="171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9989" y="2893329"/>
            <a:ext cx="9087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* Phonic Eye Spy:” I spy with my little eye, something beginning with…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.”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                  This can then move on to include blending,                                                “I Spy with my little      eye, a  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  o  g</a:t>
            </a:r>
            <a:r>
              <a:rPr lang="en-GB" dirty="0" smtClean="0">
                <a:latin typeface="Comic Sans MS" panose="030F0702030302020204" pitchFamily="66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Pointing out sounds in the environment, e.g. street signs, menus, book titles etc.</a:t>
            </a:r>
          </a:p>
          <a:p>
            <a:r>
              <a:rPr lang="en-GB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Online activities and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*Hairy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*Pocket Phonics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Ladybird app (check it is the English version and not US)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Geraldine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Giraffe from Mr </a:t>
            </a:r>
            <a:r>
              <a:rPr lang="en-GB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Throrne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’ does phonics</a:t>
            </a:r>
            <a:endParaRPr lang="en-GB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Reading Eggs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4" y="4442962"/>
            <a:ext cx="3551825" cy="175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5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170" y="749001"/>
            <a:ext cx="10515600" cy="5412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sz="6000" dirty="0" smtClean="0">
              <a:solidFill>
                <a:srgbClr val="7030A0"/>
              </a:solidFill>
              <a:latin typeface="SassoonPrimaryType" pitchFamily="2" charset="0"/>
            </a:endParaRPr>
          </a:p>
          <a:p>
            <a:pPr marL="0" indent="0">
              <a:buNone/>
            </a:pPr>
            <a:endParaRPr lang="en-GB" altLang="en-US" sz="6000" dirty="0">
              <a:solidFill>
                <a:srgbClr val="7030A0"/>
              </a:solidFill>
              <a:latin typeface="SassoonPrimaryType" pitchFamily="2" charset="0"/>
            </a:endParaRPr>
          </a:p>
          <a:p>
            <a:pPr marL="0" indent="0">
              <a:buNone/>
            </a:pPr>
            <a:r>
              <a:rPr lang="en-GB" altLang="en-US" sz="5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 is phonics?</a:t>
            </a:r>
          </a:p>
          <a:p>
            <a:pPr algn="ctr"/>
            <a:endParaRPr lang="en-GB" sz="6000" dirty="0">
              <a:solidFill>
                <a:srgbClr val="7030A0"/>
              </a:solidFill>
              <a:latin typeface="SassoonPrimaryType" pitchFamily="2" charset="0"/>
            </a:endParaRPr>
          </a:p>
        </p:txBody>
      </p:sp>
      <p:pic>
        <p:nvPicPr>
          <p:cNvPr id="2050" name="Picture 2" descr="\\cfs1\Redirected\StaffDesktops\ehutchinson\Desktop\IMG_5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3499" y="1185494"/>
            <a:ext cx="5676900" cy="51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52914" y="718165"/>
            <a:ext cx="6546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GB" altLang="en-US" sz="4000" dirty="0">
                <a:solidFill>
                  <a:srgbClr val="990033"/>
                </a:solidFill>
              </a:rPr>
              <a:t>Phonics is all about using …</a:t>
            </a:r>
            <a:endParaRPr lang="en-GB" altLang="en-US" sz="3600" dirty="0">
              <a:solidFill>
                <a:srgbClr val="990033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88206" y="1866945"/>
            <a:ext cx="3200400" cy="1758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</a:rPr>
              <a:t>skills</a:t>
            </a:r>
            <a:r>
              <a:rPr lang="en-GB" altLang="en-US" sz="3600" dirty="0"/>
              <a:t> for reading and spelling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67399" y="1866945"/>
            <a:ext cx="2606675" cy="1758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F0000"/>
                </a:solidFill>
              </a:rPr>
              <a:t>knowledge</a:t>
            </a:r>
            <a:r>
              <a:rPr lang="en-GB" altLang="en-US" sz="3600" dirty="0"/>
              <a:t> of the alphabet</a:t>
            </a:r>
          </a:p>
        </p:txBody>
      </p:sp>
      <p:sp>
        <p:nvSpPr>
          <p:cNvPr id="5" name="Plus 4"/>
          <p:cNvSpPr/>
          <p:nvPr/>
        </p:nvSpPr>
        <p:spPr>
          <a:xfrm>
            <a:off x="5499279" y="2215166"/>
            <a:ext cx="734096" cy="77273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40605" y="4546846"/>
            <a:ext cx="8526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 smtClean="0">
                <a:latin typeface="Comic Sans MS" panose="030F0702030302020204" pitchFamily="66" charset="0"/>
              </a:rPr>
              <a:t>Learning phonics will help your child to become a good reader and writer.</a:t>
            </a:r>
            <a:endParaRPr lang="en-GB" alt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243" y="53363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4000" dirty="0" smtClean="0">
                <a:latin typeface="Comic Sans MS" panose="030F0702030302020204" pitchFamily="66" charset="0"/>
              </a:rPr>
              <a:t>Every child in Nursery and Reception learns daily phonics at their level</a:t>
            </a:r>
          </a:p>
          <a:p>
            <a:endParaRPr lang="en-GB" altLang="en-US" sz="4000" dirty="0" smtClean="0">
              <a:latin typeface="Comic Sans MS" panose="030F0702030302020204" pitchFamily="66" charset="0"/>
            </a:endParaRPr>
          </a:p>
          <a:p>
            <a:r>
              <a:rPr lang="en-GB" altLang="en-US" sz="4000" dirty="0" smtClean="0">
                <a:latin typeface="Comic Sans MS" panose="030F0702030302020204" pitchFamily="66" charset="0"/>
              </a:rPr>
              <a:t>Phonics gradually progresses to learning spellings – rules etc</a:t>
            </a:r>
            <a:r>
              <a:rPr lang="en-GB" altLang="en-US" dirty="0" smtClean="0">
                <a:latin typeface="Comic Sans MS" panose="030F0702030302020204" pitchFamily="66" charset="0"/>
              </a:rPr>
              <a:t>.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\\cfs1\Redirected\StaffDesktops\ehutchinson\Desktop\IMG_5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4192" y="1449035"/>
            <a:ext cx="4776842" cy="43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650" y="404813"/>
            <a:ext cx="10088361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GB" alt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600" dirty="0"/>
              <a:t>Every day the children have </a:t>
            </a:r>
            <a:r>
              <a:rPr lang="en-GB" altLang="en-US" sz="3600" dirty="0" smtClean="0"/>
              <a:t>a </a:t>
            </a:r>
            <a:r>
              <a:rPr lang="en-GB" altLang="en-US" sz="3600" dirty="0" smtClean="0"/>
              <a:t>RWI phonic </a:t>
            </a:r>
            <a:r>
              <a:rPr lang="en-GB" altLang="en-US" sz="3600" dirty="0" smtClean="0"/>
              <a:t>session.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600" dirty="0" smtClean="0"/>
              <a:t>4 afternoons a week each Reception child takes part in Read, Write </a:t>
            </a:r>
            <a:r>
              <a:rPr lang="en-GB" altLang="en-US" sz="3600" dirty="0" err="1" smtClean="0"/>
              <a:t>Inc</a:t>
            </a:r>
            <a:r>
              <a:rPr lang="en-GB" altLang="en-US" sz="3600" dirty="0" smtClean="0"/>
              <a:t> reading sessions.</a:t>
            </a:r>
            <a:endParaRPr lang="en-GB" altLang="en-US" sz="3600" dirty="0"/>
          </a:p>
          <a:p>
            <a:pPr eaLnBrk="1" hangingPunct="1"/>
            <a:r>
              <a:rPr lang="en-GB" altLang="en-US" sz="3600" dirty="0"/>
              <a:t>• Fast paced approach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600" dirty="0"/>
              <a:t> Lessons encompass a range of games,</a:t>
            </a:r>
          </a:p>
          <a:p>
            <a:pPr eaLnBrk="1" hangingPunct="1"/>
            <a:r>
              <a:rPr lang="en-GB" altLang="en-US" sz="3600" dirty="0"/>
              <a:t>songs and rhymes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600" dirty="0" smtClean="0"/>
              <a:t>There </a:t>
            </a:r>
            <a:r>
              <a:rPr lang="en-GB" altLang="en-US" sz="3600" dirty="0"/>
              <a:t>are </a:t>
            </a:r>
            <a:r>
              <a:rPr lang="en-GB" altLang="en-US" sz="3600" dirty="0" smtClean="0"/>
              <a:t>3 </a:t>
            </a:r>
            <a:r>
              <a:rPr lang="en-GB" altLang="en-US" sz="3600" dirty="0"/>
              <a:t>phonics phases which the children work </a:t>
            </a:r>
            <a:r>
              <a:rPr lang="en-GB" altLang="en-US" sz="3600" dirty="0" smtClean="0"/>
              <a:t>through. </a:t>
            </a:r>
            <a:endParaRPr lang="en-GB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756" y="1920792"/>
            <a:ext cx="1814509" cy="207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15288" y="511107"/>
            <a:ext cx="7991475" cy="5554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latin typeface="Comic Sans MS" panose="030F0702030302020204" pitchFamily="66" charset="0"/>
              </a:rPr>
              <a:t>Phonemes: The smallest units of sound that are found within a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word, e.g. m.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r>
              <a:rPr lang="en-GB" altLang="en-US" sz="2000" dirty="0" smtClean="0">
                <a:latin typeface="Comic Sans MS" panose="030F0702030302020204" pitchFamily="66" charset="0"/>
              </a:rPr>
              <a:t>Diagraph: Two letters that make one sound when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read, e.g.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sh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r>
              <a:rPr lang="en-GB" altLang="en-US" sz="2000" dirty="0" err="1" smtClean="0">
                <a:latin typeface="Comic Sans MS" panose="030F0702030302020204" pitchFamily="66" charset="0"/>
              </a:rPr>
              <a:t>Trigraphs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: Three letters that make one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sound, e.g. </a:t>
            </a:r>
            <a:r>
              <a:rPr lang="en-GB" altLang="en-US" sz="2000" dirty="0" err="1" smtClean="0">
                <a:latin typeface="Comic Sans MS" panose="030F0702030302020204" pitchFamily="66" charset="0"/>
              </a:rPr>
              <a:t>igh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.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r>
              <a:rPr lang="en-GB" altLang="en-US" sz="2000" dirty="0" smtClean="0">
                <a:latin typeface="Comic Sans MS" panose="030F0702030302020204" pitchFamily="66" charset="0"/>
              </a:rPr>
              <a:t>CVC: Stands for consonant, vowel,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consonant, e.g. c a t</a:t>
            </a:r>
            <a:endParaRPr lang="en-GB" altLang="en-US" sz="2000" dirty="0" smtClean="0">
              <a:latin typeface="Comic Sans MS" panose="030F0702030302020204" pitchFamily="66" charset="0"/>
            </a:endParaRPr>
          </a:p>
          <a:p>
            <a:r>
              <a:rPr lang="en-GB" altLang="en-US" sz="2000" dirty="0" smtClean="0">
                <a:latin typeface="Comic Sans MS" panose="030F0702030302020204" pitchFamily="66" charset="0"/>
              </a:rPr>
              <a:t>Segmenting is breaking up a word into its sounds. </a:t>
            </a:r>
          </a:p>
          <a:p>
            <a:r>
              <a:rPr lang="en-GB" altLang="en-US" sz="2000" dirty="0" smtClean="0">
                <a:latin typeface="Comic Sans MS" panose="030F0702030302020204" pitchFamily="66" charset="0"/>
              </a:rPr>
              <a:t>Blending : Putting the sounds together to read a word</a:t>
            </a:r>
          </a:p>
          <a:p>
            <a:r>
              <a:rPr lang="en-GB" altLang="en-US" sz="2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Green Words-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words that the children can sound out.</a:t>
            </a:r>
          </a:p>
          <a:p>
            <a:r>
              <a:rPr lang="en-GB" alt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 Words-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these are tricky words that cannot easily be decoded, e.g. </a:t>
            </a:r>
          </a:p>
          <a:p>
            <a:r>
              <a:rPr lang="en-GB" altLang="en-US" sz="2000" dirty="0" smtClean="0">
                <a:latin typeface="Comic Sans MS" panose="030F0702030302020204" pitchFamily="66" charset="0"/>
              </a:rPr>
              <a:t>‘the’ it can not be sounded out. </a:t>
            </a:r>
          </a:p>
          <a:p>
            <a:r>
              <a:rPr lang="en-GB" altLang="en-US" sz="2000" dirty="0" smtClean="0">
                <a:latin typeface="Comic Sans MS" panose="030F0702030302020204" pitchFamily="66" charset="0"/>
              </a:rPr>
              <a:t>Sometimes </a:t>
            </a:r>
            <a:r>
              <a:rPr lang="en-GB" alt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 Words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are only red for a while until sounds are covered further in the sets, e.g. ‘yes’ as ‘y’ is not covered until the end of set 1.</a:t>
            </a:r>
            <a:endParaRPr lang="en-GB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4" y="1139252"/>
            <a:ext cx="2763343" cy="35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5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74838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altLang="en-US" b="1" dirty="0" smtClean="0"/>
          </a:p>
          <a:p>
            <a:r>
              <a:rPr lang="en-GB" altLang="en-US" sz="2800" b="1" dirty="0" smtClean="0">
                <a:latin typeface="Comic Sans MS" panose="030F0702030302020204" pitchFamily="66" charset="0"/>
              </a:rPr>
              <a:t>1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. 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Tuning into sounds</a:t>
            </a:r>
          </a:p>
          <a:p>
            <a:r>
              <a:rPr lang="en-GB" altLang="en-US" sz="2800" b="1" dirty="0" smtClean="0">
                <a:latin typeface="Comic Sans MS" panose="030F0702030302020204" pitchFamily="66" charset="0"/>
              </a:rPr>
              <a:t>2. Listening and remembering sounds</a:t>
            </a:r>
          </a:p>
          <a:p>
            <a:r>
              <a:rPr lang="en-GB" altLang="en-US" sz="2800" b="1" dirty="0" smtClean="0">
                <a:latin typeface="Comic Sans MS" panose="030F0702030302020204" pitchFamily="66" charset="0"/>
              </a:rPr>
              <a:t>3. Talking about sounds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      Music and movement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      Rhythm and rhyme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     Sound effects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      Speaking and listening skills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63783" y="672474"/>
            <a:ext cx="727233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latin typeface="Comic Sans MS" panose="030F0702030302020204" pitchFamily="66" charset="0"/>
              </a:rPr>
              <a:t>Phase 1:</a:t>
            </a:r>
            <a:br>
              <a:rPr lang="en-GB" altLang="en-US" dirty="0" smtClean="0">
                <a:latin typeface="Comic Sans MS" panose="030F0702030302020204" pitchFamily="66" charset="0"/>
              </a:rPr>
            </a:br>
            <a:r>
              <a:rPr lang="en-GB" altLang="en-US" dirty="0" smtClean="0">
                <a:latin typeface="Comic Sans MS" panose="030F0702030302020204" pitchFamily="66" charset="0"/>
              </a:rPr>
              <a:t>Getting ready for phonics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65113"/>
            <a:ext cx="239327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9" y="4673731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311" y="360313"/>
            <a:ext cx="1714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07" y="2274838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31" y="434819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1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946" y="463156"/>
            <a:ext cx="7846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 smtClean="0">
                <a:latin typeface="Comic Sans MS" panose="030F0702030302020204" pitchFamily="66" charset="0"/>
              </a:rPr>
              <a:t>Phase 2:</a:t>
            </a:r>
            <a:br>
              <a:rPr lang="en-GB" altLang="en-US" sz="2400" dirty="0" smtClean="0">
                <a:latin typeface="Comic Sans MS" panose="030F0702030302020204" pitchFamily="66" charset="0"/>
              </a:rPr>
            </a:br>
            <a:r>
              <a:rPr lang="en-GB" altLang="en-US" sz="2400" dirty="0" smtClean="0">
                <a:latin typeface="Comic Sans MS" panose="030F0702030302020204" pitchFamily="66" charset="0"/>
              </a:rPr>
              <a:t>Learning phonemes to read and write simple words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946" y="1477748"/>
            <a:ext cx="78462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latin typeface="Comic Sans MS" panose="030F0702030302020204" pitchFamily="66" charset="0"/>
              </a:rPr>
              <a:t>We learn sounds in sets of phonemes.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  </a:t>
            </a:r>
          </a:p>
          <a:p>
            <a:r>
              <a:rPr lang="en-GB" altLang="en-US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Set 1</a:t>
            </a:r>
          </a:p>
          <a:p>
            <a:r>
              <a:rPr lang="en-GB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 s d t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n p g o c k u b f e l h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sh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 j v y w</a:t>
            </a:r>
          </a:p>
          <a:p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z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qu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x ng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nk</a:t>
            </a:r>
            <a:endParaRPr lang="en-GB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altLang="en-US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Set 2</a:t>
            </a:r>
          </a:p>
          <a:p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Ay 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ee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igh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ow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or  air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ir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ou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oy</a:t>
            </a:r>
          </a:p>
          <a:p>
            <a:r>
              <a:rPr lang="en-GB" altLang="en-US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Set 3</a:t>
            </a:r>
          </a:p>
          <a:p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ea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oi a-e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-e  o-e  u-e  aw are 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ur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ou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ai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oa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ou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ow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ire  ear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ure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tion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cious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GB" altLang="en-US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tious</a:t>
            </a:r>
            <a:endParaRPr lang="en-GB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read write inc simple speed sounds c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4" y="287032"/>
            <a:ext cx="4171369" cy="332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3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1219</Words>
  <Application>Microsoft Office PowerPoint</Application>
  <PresentationFormat>Custom</PresentationFormat>
  <Paragraphs>174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Teaching and Learning Phonics at Corbridge First School</vt:lpstr>
      <vt:lpstr>Aims of the session: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and Learning Phonics at St Philip Neri Primary School</dc:title>
  <dc:creator>Emma Irving</dc:creator>
  <cp:lastModifiedBy>Emma Hutchinson</cp:lastModifiedBy>
  <cp:revision>23</cp:revision>
  <cp:lastPrinted>2016-10-19T14:03:49Z</cp:lastPrinted>
  <dcterms:created xsi:type="dcterms:W3CDTF">2016-10-18T20:39:38Z</dcterms:created>
  <dcterms:modified xsi:type="dcterms:W3CDTF">2018-01-22T16:34:22Z</dcterms:modified>
</cp:coreProperties>
</file>