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5" d="100"/>
          <a:sy n="45" d="100"/>
        </p:scale>
        <p:origin x="1476" y="6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10" Type="http://schemas.openxmlformats.org/officeDocument/2006/relationships/image" Target="../media/image9.png"/><Relationship Id="rId4" Type="http://schemas.openxmlformats.org/officeDocument/2006/relationships/image" Target="../media/image4.tiff"/><Relationship Id="rId9" Type="http://schemas.openxmlformats.org/officeDocument/2006/relationships/hyperlink" Target="http://www.knowsleyclcs.org.u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f"/><Relationship Id="rId3" Type="http://schemas.openxmlformats.org/officeDocument/2006/relationships/image" Target="../media/image11.tiff"/><Relationship Id="rId7" Type="http://schemas.openxmlformats.org/officeDocument/2006/relationships/image" Target="../media/image15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tiff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1193800" y="2044700"/>
            <a:ext cx="106045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We are all connected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1270000" y="5676900"/>
            <a:ext cx="10464800" cy="11303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C8250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C82506"/>
                </a:solidFill>
              </a:rPr>
              <a:t>Knowsley City Learning Centres</a:t>
            </a:r>
          </a:p>
        </p:txBody>
      </p:sp>
      <p:pic>
        <p:nvPicPr>
          <p:cNvPr id="37" name="redfinger-small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0783419" y="7228078"/>
            <a:ext cx="2094382" cy="260172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7" name="Group 47"/>
          <p:cNvGrpSpPr/>
          <p:nvPr/>
        </p:nvGrpSpPr>
        <p:grpSpPr>
          <a:xfrm>
            <a:off x="2352275" y="7074763"/>
            <a:ext cx="8521700" cy="1294766"/>
            <a:chOff x="-127000" y="-76200"/>
            <a:chExt cx="8521699" cy="1294764"/>
          </a:xfrm>
        </p:grpSpPr>
        <p:grpSp>
          <p:nvGrpSpPr>
            <p:cNvPr id="40" name="Group 40"/>
            <p:cNvGrpSpPr/>
            <p:nvPr/>
          </p:nvGrpSpPr>
          <p:grpSpPr>
            <a:xfrm>
              <a:off x="-127000" y="-76200"/>
              <a:ext cx="8521700" cy="1294765"/>
              <a:chOff x="-127000" y="-76200"/>
              <a:chExt cx="8521699" cy="1294764"/>
            </a:xfrm>
          </p:grpSpPr>
          <p:sp>
            <p:nvSpPr>
              <p:cNvPr id="39" name="Shape 39"/>
              <p:cNvSpPr/>
              <p:nvPr/>
            </p:nvSpPr>
            <p:spPr>
              <a:xfrm>
                <a:off x="0" y="0"/>
                <a:ext cx="8267700" cy="96456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4800">
                    <a:solidFill>
                      <a:srgbClr val="FFFFFF"/>
                    </a:solidFill>
                    <a:latin typeface="Marker Felt"/>
                    <a:ea typeface="Marker Felt"/>
                    <a:cs typeface="Marker Felt"/>
                    <a:sym typeface="Marker Felt"/>
                  </a:defRPr>
                </a:pPr>
                <a:endParaRPr/>
              </a:p>
            </p:txBody>
          </p:sp>
          <p:pic>
            <p:nvPicPr>
              <p:cNvPr id="38" name="Picture 3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27000" y="-76200"/>
                <a:ext cx="8521700" cy="1294765"/>
              </a:xfrm>
              <a:prstGeom prst="rect">
                <a:avLst/>
              </a:prstGeom>
              <a:effectLst/>
            </p:spPr>
          </p:pic>
        </p:grpSp>
        <p:grpSp>
          <p:nvGrpSpPr>
            <p:cNvPr id="46" name="Group 46"/>
            <p:cNvGrpSpPr/>
            <p:nvPr/>
          </p:nvGrpSpPr>
          <p:grpSpPr>
            <a:xfrm>
              <a:off x="61242" y="131246"/>
              <a:ext cx="8083976" cy="757724"/>
              <a:chOff x="0" y="24072"/>
              <a:chExt cx="8083974" cy="757723"/>
            </a:xfrm>
          </p:grpSpPr>
          <p:pic>
            <p:nvPicPr>
              <p:cNvPr id="41" name="all logos.tif"/>
              <p:cNvPicPr/>
              <p:nvPr/>
            </p:nvPicPr>
            <p:blipFill>
              <a:blip r:embed="rId4"/>
              <a:srcRect l="2263" r="62252"/>
              <a:stretch>
                <a:fillRect/>
              </a:stretch>
            </p:blipFill>
            <p:spPr>
              <a:xfrm>
                <a:off x="0" y="24072"/>
                <a:ext cx="2526243" cy="7205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2" name="Apple RTC.jpg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59130" y="229658"/>
                <a:ext cx="1224845" cy="35542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3" name="dfelogo.gif"/>
              <p:cNvPicPr/>
              <p:nvPr/>
            </p:nvPicPr>
            <p:blipFill>
              <a:blip r:embed="rId6"/>
              <a:srcRect t="7894" r="13037" b="2631"/>
              <a:stretch>
                <a:fillRect/>
              </a:stretch>
            </p:blipFill>
            <p:spPr>
              <a:xfrm>
                <a:off x="2540702" y="137794"/>
                <a:ext cx="1531907" cy="52056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4" name="all logos.tif"/>
              <p:cNvPicPr/>
              <p:nvPr/>
            </p:nvPicPr>
            <p:blipFill>
              <a:blip r:embed="rId4"/>
              <a:srcRect l="75053" r="2365"/>
              <a:stretch>
                <a:fillRect/>
              </a:stretch>
            </p:blipFill>
            <p:spPr>
              <a:xfrm>
                <a:off x="4026677" y="61242"/>
                <a:ext cx="1607609" cy="72055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5" name="MicrosoftAcademyLogo_0.jpg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03075" y="137794"/>
                <a:ext cx="1118850" cy="5818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48" name="clc_logo_alpha.png"/>
          <p:cNvPicPr/>
          <p:nvPr/>
        </p:nvPicPr>
        <p:blipFill>
          <a:blip r:embed="rId8"/>
          <a:stretch>
            <a:fillRect/>
          </a:stretch>
        </p:blipFill>
        <p:spPr>
          <a:xfrm>
            <a:off x="10245912" y="601681"/>
            <a:ext cx="1765301" cy="1376935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Shape 49"/>
          <p:cNvSpPr/>
          <p:nvPr/>
        </p:nvSpPr>
        <p:spPr>
          <a:xfrm>
            <a:off x="10452100" y="1943100"/>
            <a:ext cx="1358900" cy="31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/>
          <a:lstStyle>
            <a:lvl1pPr algn="l" defTabSz="457200">
              <a:lnSpc>
                <a:spcPct val="150000"/>
              </a:lnSpc>
              <a:defRPr sz="900">
                <a:latin typeface="Helvetica Neue"/>
                <a:ea typeface="Helvetica Neue"/>
                <a:cs typeface="Helvetica Neue"/>
                <a:sym typeface="Helvetica Neue"/>
                <a:hlinkClick r:id="rId9"/>
              </a:defRPr>
            </a:lvl1pPr>
          </a:lstStyle>
          <a:p>
            <a:pPr lvl="0">
              <a:defRPr sz="1800"/>
            </a:pPr>
            <a:r>
              <a:rPr sz="900">
                <a:hlinkClick r:id="rId9"/>
              </a:rPr>
              <a:t>www.knowsleyclcs.org.uk</a:t>
            </a:r>
          </a:p>
        </p:txBody>
      </p:sp>
      <p:sp>
        <p:nvSpPr>
          <p:cNvPr id="50" name="Shape 50"/>
          <p:cNvSpPr/>
          <p:nvPr/>
        </p:nvSpPr>
        <p:spPr>
          <a:xfrm>
            <a:off x="10884459" y="5350448"/>
            <a:ext cx="1892301" cy="17589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899" y="0"/>
                </a:moveTo>
                <a:cubicBezTo>
                  <a:pt x="1298" y="0"/>
                  <a:pt x="0" y="1396"/>
                  <a:pt x="0" y="3119"/>
                </a:cubicBezTo>
                <a:lnTo>
                  <a:pt x="0" y="12477"/>
                </a:lnTo>
                <a:cubicBezTo>
                  <a:pt x="0" y="14199"/>
                  <a:pt x="1298" y="15596"/>
                  <a:pt x="2899" y="15596"/>
                </a:cubicBezTo>
                <a:lnTo>
                  <a:pt x="8394" y="15596"/>
                </a:lnTo>
                <a:lnTo>
                  <a:pt x="9844" y="21600"/>
                </a:lnTo>
                <a:lnTo>
                  <a:pt x="11294" y="15596"/>
                </a:lnTo>
                <a:lnTo>
                  <a:pt x="18701" y="15596"/>
                </a:lnTo>
                <a:cubicBezTo>
                  <a:pt x="20302" y="15596"/>
                  <a:pt x="21600" y="14199"/>
                  <a:pt x="21600" y="12477"/>
                </a:cubicBezTo>
                <a:lnTo>
                  <a:pt x="21600" y="3119"/>
                </a:lnTo>
                <a:cubicBezTo>
                  <a:pt x="21600" y="1396"/>
                  <a:pt x="20302" y="0"/>
                  <a:pt x="18701" y="0"/>
                </a:cubicBezTo>
                <a:lnTo>
                  <a:pt x="2899" y="0"/>
                </a:lnTo>
                <a:close/>
              </a:path>
            </a:pathLst>
          </a:custGeom>
          <a:solidFill>
            <a:srgbClr val="0097EB">
              <a:alpha val="62000"/>
            </a:srgbClr>
          </a:solidFill>
          <a:ln w="25400">
            <a:solidFill>
              <a:srgbClr val="75B1D4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 anchor="ctr"/>
          <a:lstStyle>
            <a:lvl1pPr>
              <a:defRPr sz="2200">
                <a:solidFill>
                  <a:srgbClr val="FFFFFF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Really want to see those fingers!</a:t>
            </a:r>
          </a:p>
        </p:txBody>
      </p:sp>
      <p:pic>
        <p:nvPicPr>
          <p:cNvPr id="51" name="twitter-icon-small.png"/>
          <p:cNvPicPr/>
          <p:nvPr/>
        </p:nvPicPr>
        <p:blipFill>
          <a:blip r:embed="rId10"/>
          <a:stretch>
            <a:fillRect/>
          </a:stretch>
        </p:blipFill>
        <p:spPr>
          <a:xfrm>
            <a:off x="488950" y="8122332"/>
            <a:ext cx="1816100" cy="1326199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hape 52"/>
          <p:cNvSpPr/>
          <p:nvPr/>
        </p:nvSpPr>
        <p:spPr>
          <a:xfrm>
            <a:off x="2354964" y="8782050"/>
            <a:ext cx="1686815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000">
                <a:solidFill>
                  <a:srgbClr val="0061FF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061FF"/>
                </a:solidFill>
              </a:rPr>
              <a:t>@knowsleyclcs</a:t>
            </a:r>
          </a:p>
        </p:txBody>
      </p:sp>
      <p:sp>
        <p:nvSpPr>
          <p:cNvPr id="53" name="Shape 53"/>
          <p:cNvSpPr/>
          <p:nvPr/>
        </p:nvSpPr>
        <p:spPr>
          <a:xfrm>
            <a:off x="10099942" y="3714749"/>
            <a:ext cx="107373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/>
            </a:lvl1pPr>
          </a:lstStyle>
          <a:p>
            <a:pPr lvl="0">
              <a:defRPr sz="1800"/>
            </a:pPr>
            <a:r>
              <a:rPr sz="2700"/>
              <a:t>Year 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6138" y="256203"/>
            <a:ext cx="2936552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Introduction: We Are</a:t>
            </a:r>
            <a:r>
              <a:rPr kumimoji="0" lang="en-US" sz="1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All Connected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1075438" y="3638549"/>
            <a:ext cx="10853924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spcBef>
                <a:spcPts val="1600"/>
              </a:spcBef>
              <a:defRPr sz="70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 b="0"/>
            </a:pPr>
            <a:r>
              <a:rPr sz="7000" b="1"/>
              <a:t>What is the Internet?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6138" y="256203"/>
            <a:ext cx="2936552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Introduction: We Are</a:t>
            </a:r>
            <a:r>
              <a:rPr kumimoji="0" lang="en-US" sz="1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All Connected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asted-image.tif"/>
          <p:cNvPicPr/>
          <p:nvPr/>
        </p:nvPicPr>
        <p:blipFill>
          <a:blip r:embed="rId2"/>
          <a:stretch>
            <a:fillRect/>
          </a:stretch>
        </p:blipFill>
        <p:spPr>
          <a:xfrm>
            <a:off x="2167091" y="1728625"/>
            <a:ext cx="6350001" cy="5143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pasted-image.tif"/>
          <p:cNvPicPr/>
          <p:nvPr/>
        </p:nvPicPr>
        <p:blipFill>
          <a:blip r:embed="rId3"/>
          <a:stretch>
            <a:fillRect/>
          </a:stretch>
        </p:blipFill>
        <p:spPr>
          <a:xfrm>
            <a:off x="8407545" y="556071"/>
            <a:ext cx="1286475" cy="998910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pasted-image.tif"/>
          <p:cNvPicPr/>
          <p:nvPr/>
        </p:nvPicPr>
        <p:blipFill>
          <a:blip r:embed="rId3"/>
          <a:stretch>
            <a:fillRect/>
          </a:stretch>
        </p:blipFill>
        <p:spPr>
          <a:xfrm>
            <a:off x="6185045" y="48071"/>
            <a:ext cx="1286475" cy="998910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pasted-image.tif"/>
          <p:cNvPicPr/>
          <p:nvPr/>
        </p:nvPicPr>
        <p:blipFill>
          <a:blip r:embed="rId3"/>
          <a:stretch>
            <a:fillRect/>
          </a:stretch>
        </p:blipFill>
        <p:spPr>
          <a:xfrm>
            <a:off x="2794145" y="556071"/>
            <a:ext cx="1286475" cy="998910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pasted-image.tif"/>
          <p:cNvPicPr/>
          <p:nvPr/>
        </p:nvPicPr>
        <p:blipFill>
          <a:blip r:embed="rId3"/>
          <a:stretch>
            <a:fillRect/>
          </a:stretch>
        </p:blipFill>
        <p:spPr>
          <a:xfrm>
            <a:off x="1130445" y="5991671"/>
            <a:ext cx="1286475" cy="998910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pasted-image.tif"/>
          <p:cNvPicPr/>
          <p:nvPr/>
        </p:nvPicPr>
        <p:blipFill>
          <a:blip r:embed="rId3"/>
          <a:stretch>
            <a:fillRect/>
          </a:stretch>
        </p:blipFill>
        <p:spPr>
          <a:xfrm>
            <a:off x="3340245" y="7045771"/>
            <a:ext cx="1286475" cy="998910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pasted-image.tif"/>
          <p:cNvPicPr/>
          <p:nvPr/>
        </p:nvPicPr>
        <p:blipFill>
          <a:blip r:embed="rId4"/>
          <a:stretch>
            <a:fillRect/>
          </a:stretch>
        </p:blipFill>
        <p:spPr>
          <a:xfrm>
            <a:off x="770880" y="311249"/>
            <a:ext cx="1039774" cy="99891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pasted-image.tif"/>
          <p:cNvPicPr/>
          <p:nvPr/>
        </p:nvPicPr>
        <p:blipFill>
          <a:blip r:embed="rId4"/>
          <a:stretch>
            <a:fillRect/>
          </a:stretch>
        </p:blipFill>
        <p:spPr>
          <a:xfrm>
            <a:off x="4589212" y="556071"/>
            <a:ext cx="1039775" cy="998910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pasted-image.tif"/>
          <p:cNvPicPr/>
          <p:nvPr/>
        </p:nvPicPr>
        <p:blipFill>
          <a:blip r:embed="rId4"/>
          <a:stretch>
            <a:fillRect/>
          </a:stretch>
        </p:blipFill>
        <p:spPr>
          <a:xfrm>
            <a:off x="10520112" y="213171"/>
            <a:ext cx="1039775" cy="998910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pasted-image.tif"/>
          <p:cNvPicPr/>
          <p:nvPr/>
        </p:nvPicPr>
        <p:blipFill>
          <a:blip r:embed="rId4"/>
          <a:stretch>
            <a:fillRect/>
          </a:stretch>
        </p:blipFill>
        <p:spPr>
          <a:xfrm>
            <a:off x="7459412" y="7604571"/>
            <a:ext cx="1039775" cy="998910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pasted-image.tif"/>
          <p:cNvPicPr/>
          <p:nvPr/>
        </p:nvPicPr>
        <p:blipFill>
          <a:blip r:embed="rId5"/>
          <a:stretch>
            <a:fillRect/>
          </a:stretch>
        </p:blipFill>
        <p:spPr>
          <a:xfrm>
            <a:off x="723453" y="2111036"/>
            <a:ext cx="922250" cy="828857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pasted-image.tif"/>
          <p:cNvPicPr/>
          <p:nvPr/>
        </p:nvPicPr>
        <p:blipFill>
          <a:blip r:embed="rId5"/>
          <a:stretch>
            <a:fillRect/>
          </a:stretch>
        </p:blipFill>
        <p:spPr>
          <a:xfrm>
            <a:off x="9038480" y="2720636"/>
            <a:ext cx="922250" cy="828857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pasted-image.tif"/>
          <p:cNvPicPr/>
          <p:nvPr/>
        </p:nvPicPr>
        <p:blipFill>
          <a:blip r:embed="rId5"/>
          <a:stretch>
            <a:fillRect/>
          </a:stretch>
        </p:blipFill>
        <p:spPr>
          <a:xfrm>
            <a:off x="829642" y="7130797"/>
            <a:ext cx="922250" cy="828858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pasted-image.tif"/>
          <p:cNvPicPr/>
          <p:nvPr/>
        </p:nvPicPr>
        <p:blipFill>
          <a:blip r:embed="rId6"/>
          <a:stretch>
            <a:fillRect/>
          </a:stretch>
        </p:blipFill>
        <p:spPr>
          <a:xfrm>
            <a:off x="95592" y="4102604"/>
            <a:ext cx="1440064" cy="1251748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pasted-image.tif"/>
          <p:cNvPicPr/>
          <p:nvPr/>
        </p:nvPicPr>
        <p:blipFill>
          <a:blip r:embed="rId7"/>
          <a:stretch>
            <a:fillRect/>
          </a:stretch>
        </p:blipFill>
        <p:spPr>
          <a:xfrm>
            <a:off x="9153872" y="5784338"/>
            <a:ext cx="1190190" cy="880102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pasted-image.tif"/>
          <p:cNvPicPr/>
          <p:nvPr/>
        </p:nvPicPr>
        <p:blipFill>
          <a:blip r:embed="rId8"/>
          <a:stretch>
            <a:fillRect/>
          </a:stretch>
        </p:blipFill>
        <p:spPr>
          <a:xfrm>
            <a:off x="10133161" y="1487052"/>
            <a:ext cx="1190190" cy="1216996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Shape 90"/>
          <p:cNvSpPr/>
          <p:nvPr/>
        </p:nvSpPr>
        <p:spPr>
          <a:xfrm>
            <a:off x="1571213" y="1310158"/>
            <a:ext cx="2470886" cy="24087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2694" y="16432"/>
                  <a:pt x="5494" y="9232"/>
                  <a:pt x="0" y="0"/>
                </a:cubicBezTo>
              </a:path>
            </a:pathLst>
          </a:custGeom>
          <a:ln w="25400">
            <a:solidFill/>
            <a:miter lim="400000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91" name="Shape 91"/>
          <p:cNvSpPr/>
          <p:nvPr/>
        </p:nvSpPr>
        <p:spPr>
          <a:xfrm>
            <a:off x="3533695" y="1471103"/>
            <a:ext cx="265573" cy="13656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0" h="21600" extrusionOk="0">
                <a:moveTo>
                  <a:pt x="21450" y="21600"/>
                </a:moveTo>
                <a:cubicBezTo>
                  <a:pt x="6999" y="15313"/>
                  <a:pt x="-150" y="8113"/>
                  <a:pt x="2" y="0"/>
                </a:cubicBezTo>
              </a:path>
            </a:pathLst>
          </a:custGeom>
          <a:ln w="25400">
            <a:solidFill/>
            <a:miter lim="400000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92" name="Shape 92"/>
          <p:cNvSpPr/>
          <p:nvPr/>
        </p:nvSpPr>
        <p:spPr>
          <a:xfrm>
            <a:off x="4631001" y="1369503"/>
            <a:ext cx="325124" cy="8776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3464" y="14580"/>
                  <a:pt x="10664" y="7380"/>
                  <a:pt x="21600" y="0"/>
                </a:cubicBezTo>
              </a:path>
            </a:pathLst>
          </a:custGeom>
          <a:ln w="25400">
            <a:solidFill/>
            <a:miter lim="400000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93" name="Shape 93"/>
          <p:cNvSpPr/>
          <p:nvPr/>
        </p:nvSpPr>
        <p:spPr>
          <a:xfrm>
            <a:off x="5709891" y="982009"/>
            <a:ext cx="935334" cy="1013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5188" y="13666"/>
                  <a:pt x="12388" y="6466"/>
                  <a:pt x="21600" y="0"/>
                </a:cubicBezTo>
              </a:path>
            </a:pathLst>
          </a:custGeom>
          <a:ln w="25400">
            <a:solidFill/>
            <a:miter lim="400000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94" name="Shape 94"/>
          <p:cNvSpPr/>
          <p:nvPr/>
        </p:nvSpPr>
        <p:spPr>
          <a:xfrm>
            <a:off x="6922077" y="1403196"/>
            <a:ext cx="1653548" cy="7800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6181" y="11980"/>
                  <a:pt x="13381" y="4780"/>
                  <a:pt x="21600" y="0"/>
                </a:cubicBezTo>
              </a:path>
            </a:pathLst>
          </a:custGeom>
          <a:ln w="25400">
            <a:solidFill/>
            <a:miter lim="400000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95" name="Shape 95"/>
          <p:cNvSpPr/>
          <p:nvPr/>
        </p:nvSpPr>
        <p:spPr>
          <a:xfrm>
            <a:off x="7831087" y="1039035"/>
            <a:ext cx="2689026" cy="16882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7200" y="14400"/>
                  <a:pt x="14400" y="7200"/>
                  <a:pt x="21600" y="0"/>
                </a:cubicBezTo>
              </a:path>
            </a:pathLst>
          </a:custGeom>
          <a:ln w="25400">
            <a:solidFill/>
            <a:miter lim="400000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96" name="Shape 96"/>
          <p:cNvSpPr/>
          <p:nvPr/>
        </p:nvSpPr>
        <p:spPr>
          <a:xfrm>
            <a:off x="7089730" y="3293188"/>
            <a:ext cx="2083370" cy="5433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7200" y="14400"/>
                  <a:pt x="14400" y="7200"/>
                  <a:pt x="21600" y="0"/>
                </a:cubicBezTo>
              </a:path>
            </a:pathLst>
          </a:custGeom>
          <a:ln w="25400">
            <a:solidFill/>
            <a:miter lim="400000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97" name="Shape 97"/>
          <p:cNvSpPr/>
          <p:nvPr/>
        </p:nvSpPr>
        <p:spPr>
          <a:xfrm>
            <a:off x="6933542" y="2704047"/>
            <a:ext cx="3354102" cy="16382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9070" y="20168"/>
                  <a:pt x="16270" y="12968"/>
                  <a:pt x="21600" y="0"/>
                </a:cubicBezTo>
              </a:path>
            </a:pathLst>
          </a:custGeom>
          <a:ln w="25400">
            <a:solidFill/>
            <a:miter lim="400000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98" name="Shape 98"/>
          <p:cNvSpPr/>
          <p:nvPr/>
        </p:nvSpPr>
        <p:spPr>
          <a:xfrm>
            <a:off x="8020050" y="6664444"/>
            <a:ext cx="1682500" cy="7613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304" extrusionOk="0">
                <a:moveTo>
                  <a:pt x="0" y="4788"/>
                </a:moveTo>
                <a:cubicBezTo>
                  <a:pt x="12268" y="21600"/>
                  <a:pt x="19468" y="20004"/>
                  <a:pt x="21600" y="0"/>
                </a:cubicBezTo>
              </a:path>
            </a:pathLst>
          </a:custGeom>
          <a:ln w="25400">
            <a:solidFill/>
            <a:miter lim="400000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99" name="Shape 99"/>
          <p:cNvSpPr/>
          <p:nvPr/>
        </p:nvSpPr>
        <p:spPr>
          <a:xfrm>
            <a:off x="5829783" y="6819833"/>
            <a:ext cx="1860647" cy="12460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4570" y="10580"/>
                  <a:pt x="11770" y="17780"/>
                  <a:pt x="21600" y="21600"/>
                </a:cubicBezTo>
              </a:path>
            </a:pathLst>
          </a:custGeom>
          <a:ln w="25400">
            <a:solidFill/>
            <a:miter lim="400000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100" name="Shape 100"/>
          <p:cNvSpPr/>
          <p:nvPr/>
        </p:nvSpPr>
        <p:spPr>
          <a:xfrm>
            <a:off x="958850" y="4946650"/>
            <a:ext cx="1693068" cy="5706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713" y="12117"/>
                  <a:pt x="14913" y="19317"/>
                  <a:pt x="21600" y="21600"/>
                </a:cubicBezTo>
              </a:path>
            </a:pathLst>
          </a:custGeom>
          <a:ln w="25400">
            <a:solidFill/>
            <a:miter lim="400000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3185590" y="6006101"/>
            <a:ext cx="151137" cy="17700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5" h="21600" extrusionOk="0">
                <a:moveTo>
                  <a:pt x="15099" y="0"/>
                </a:moveTo>
                <a:cubicBezTo>
                  <a:pt x="-5395" y="6243"/>
                  <a:pt x="-5026" y="13443"/>
                  <a:pt x="16205" y="21600"/>
                </a:cubicBezTo>
              </a:path>
            </a:pathLst>
          </a:custGeom>
          <a:ln w="25400">
            <a:solidFill/>
            <a:miter lim="400000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1711126" y="4471664"/>
            <a:ext cx="1622102" cy="20020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0599" y="3443"/>
                  <a:pt x="3399" y="10643"/>
                  <a:pt x="0" y="21600"/>
                </a:cubicBezTo>
              </a:path>
            </a:pathLst>
          </a:custGeom>
          <a:ln w="25400">
            <a:solidFill/>
            <a:miter lim="400000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103" name="Shape 103"/>
          <p:cNvSpPr/>
          <p:nvPr/>
        </p:nvSpPr>
        <p:spPr>
          <a:xfrm>
            <a:off x="1469826" y="5454949"/>
            <a:ext cx="1185008" cy="22887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9998" y="5413"/>
                  <a:pt x="2798" y="12613"/>
                  <a:pt x="0" y="21600"/>
                </a:cubicBezTo>
              </a:path>
            </a:pathLst>
          </a:custGeom>
          <a:ln w="25400">
            <a:solidFill/>
            <a:miter lim="400000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87" name="Shape 87"/>
          <p:cNvSpPr/>
          <p:nvPr/>
        </p:nvSpPr>
        <p:spPr>
          <a:xfrm>
            <a:off x="202393" y="9023350"/>
            <a:ext cx="12600014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spcBef>
                <a:spcPts val="1600"/>
              </a:spcBef>
              <a:defRPr sz="2700" b="1" i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 b="0" i="0"/>
            </a:pPr>
            <a:r>
              <a:rPr sz="2700" b="1" i="1"/>
              <a:t>The Internet is a huge collection of computers around the world.</a:t>
            </a:r>
          </a:p>
        </p:txBody>
      </p:sp>
      <p:sp>
        <p:nvSpPr>
          <p:cNvPr id="88" name="Shape 88"/>
          <p:cNvSpPr/>
          <p:nvPr/>
        </p:nvSpPr>
        <p:spPr>
          <a:xfrm>
            <a:off x="9153872" y="3968671"/>
            <a:ext cx="3733850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spcBef>
                <a:spcPts val="1600"/>
              </a:spcBef>
              <a:defRPr sz="16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1600"/>
              <a:t>These computers are all linked together, and they can "talk" to each other, sharing information.</a:t>
            </a:r>
          </a:p>
        </p:txBody>
      </p:sp>
      <p:sp>
        <p:nvSpPr>
          <p:cNvPr id="89" name="Shape 89"/>
          <p:cNvSpPr/>
          <p:nvPr/>
        </p:nvSpPr>
        <p:spPr>
          <a:xfrm>
            <a:off x="8898582" y="7778750"/>
            <a:ext cx="4244430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spcBef>
                <a:spcPts val="1600"/>
              </a:spcBef>
              <a:defRPr sz="16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1600"/>
              <a:t>If your computer is connected to the Internet, it can connect to millions of other computers, in many different parts of the world.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36138" y="256203"/>
            <a:ext cx="2936552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Introduction: We Are</a:t>
            </a:r>
            <a:r>
              <a:rPr kumimoji="0" lang="en-US" sz="1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All Connected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456108" y="1517650"/>
            <a:ext cx="7825384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spcBef>
                <a:spcPts val="1600"/>
              </a:spcBef>
              <a:defRPr sz="32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 b="0"/>
            </a:pPr>
            <a:r>
              <a:rPr sz="3200" b="1"/>
              <a:t>What can you do on the Internet?</a:t>
            </a:r>
          </a:p>
        </p:txBody>
      </p:sp>
      <p:sp>
        <p:nvSpPr>
          <p:cNvPr id="106" name="Shape 106"/>
          <p:cNvSpPr/>
          <p:nvPr/>
        </p:nvSpPr>
        <p:spPr>
          <a:xfrm>
            <a:off x="275927" y="2355850"/>
            <a:ext cx="11685687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400" b="1">
                <a:solidFill>
                  <a:srgbClr val="FF25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2500"/>
                </a:solidFill>
              </a:rPr>
              <a:t>* You can send electronic letters to people, these are called emails.</a:t>
            </a:r>
          </a:p>
        </p:txBody>
      </p:sp>
      <p:sp>
        <p:nvSpPr>
          <p:cNvPr id="107" name="Shape 107"/>
          <p:cNvSpPr/>
          <p:nvPr/>
        </p:nvSpPr>
        <p:spPr>
          <a:xfrm>
            <a:off x="246211" y="3067049"/>
            <a:ext cx="10686456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spcBef>
                <a:spcPts val="1600"/>
              </a:spcBef>
              <a:defRPr sz="3200" b="1">
                <a:solidFill>
                  <a:srgbClr val="018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018000"/>
                </a:solidFill>
              </a:rPr>
              <a:t>* You can read pages on the World Wide Web.</a:t>
            </a:r>
          </a:p>
        </p:txBody>
      </p:sp>
      <p:sp>
        <p:nvSpPr>
          <p:cNvPr id="108" name="Shape 108"/>
          <p:cNvSpPr/>
          <p:nvPr/>
        </p:nvSpPr>
        <p:spPr>
          <a:xfrm>
            <a:off x="251897" y="4006850"/>
            <a:ext cx="11733747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500" b="1">
                <a:solidFill>
                  <a:srgbClr val="0433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500" b="1">
                <a:solidFill>
                  <a:srgbClr val="0433FF"/>
                </a:solidFill>
              </a:rPr>
              <a:t>* You can play games with people on the other side of the world.</a:t>
            </a:r>
          </a:p>
        </p:txBody>
      </p:sp>
      <p:sp>
        <p:nvSpPr>
          <p:cNvPr id="109" name="Shape 109"/>
          <p:cNvSpPr/>
          <p:nvPr/>
        </p:nvSpPr>
        <p:spPr>
          <a:xfrm>
            <a:off x="226615" y="4730749"/>
            <a:ext cx="7151044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3900" b="1">
                <a:solidFill>
                  <a:srgbClr val="801B8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00" b="1">
                <a:solidFill>
                  <a:srgbClr val="801B80"/>
                </a:solidFill>
              </a:rPr>
              <a:t>* You can chat to people.</a:t>
            </a:r>
          </a:p>
        </p:txBody>
      </p:sp>
      <p:sp>
        <p:nvSpPr>
          <p:cNvPr id="110" name="Shape 110"/>
          <p:cNvSpPr/>
          <p:nvPr/>
        </p:nvSpPr>
        <p:spPr>
          <a:xfrm>
            <a:off x="337244" y="5810249"/>
            <a:ext cx="12514028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100" b="1">
                <a:solidFill>
                  <a:srgbClr val="800D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100" b="1">
                <a:solidFill>
                  <a:srgbClr val="800D00"/>
                </a:solidFill>
              </a:rPr>
              <a:t>* You can even buy things on the Internet and have them delivered to your house!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6138" y="256203"/>
            <a:ext cx="2936552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Introduction: We Are</a:t>
            </a:r>
            <a:r>
              <a:rPr kumimoji="0" lang="en-US" sz="1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All Connected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Screen Shot 2014-08-05 at 12.28.42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520351" y="1154856"/>
            <a:ext cx="11964098" cy="6670081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Shape 113"/>
          <p:cNvSpPr/>
          <p:nvPr/>
        </p:nvSpPr>
        <p:spPr>
          <a:xfrm>
            <a:off x="1735861" y="8248650"/>
            <a:ext cx="953307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Watch My Neighbourhood Video in Resources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138" y="256203"/>
            <a:ext cx="2936552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Introduction: We Are</a:t>
            </a:r>
            <a:r>
              <a:rPr kumimoji="0" lang="en-US" sz="1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All Connected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197</Words>
  <Application>Microsoft Office PowerPoint</Application>
  <PresentationFormat>Custom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Avenir Roman</vt:lpstr>
      <vt:lpstr>Gill Sans</vt:lpstr>
      <vt:lpstr>Helvetica Light</vt:lpstr>
      <vt:lpstr>Helvetica Neue</vt:lpstr>
      <vt:lpstr>Marker Felt</vt:lpstr>
      <vt:lpstr>Verdana</vt:lpstr>
      <vt:lpstr>White</vt:lpstr>
      <vt:lpstr>We are all connected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are all connected</dc:title>
  <dc:creator>Charlotte Evans</dc:creator>
  <cp:lastModifiedBy>Charlotte Evans</cp:lastModifiedBy>
  <cp:revision>2</cp:revision>
  <dcterms:created xsi:type="dcterms:W3CDTF">2014-08-05T14:03:38Z</dcterms:created>
  <dcterms:modified xsi:type="dcterms:W3CDTF">2020-05-19T18:41:08Z</dcterms:modified>
</cp:coreProperties>
</file>