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4"/>
  </p:handoutMasterIdLst>
  <p:sldIdLst>
    <p:sldId id="269" r:id="rId2"/>
    <p:sldId id="257" r:id="rId3"/>
    <p:sldId id="267" r:id="rId4"/>
    <p:sldId id="258" r:id="rId5"/>
    <p:sldId id="262" r:id="rId6"/>
    <p:sldId id="260" r:id="rId7"/>
    <p:sldId id="270" r:id="rId8"/>
    <p:sldId id="264" r:id="rId9"/>
    <p:sldId id="271" r:id="rId10"/>
    <p:sldId id="265" r:id="rId11"/>
    <p:sldId id="266" r:id="rId12"/>
    <p:sldId id="25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215D4-CCBB-46F6-978A-F8F3F065ABD0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536B2-0061-4DDC-B655-F55BDF1E4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372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bridgefirst.northumberland.sch.uk/" TargetMode="External"/><Relationship Id="rId2" Type="http://schemas.openxmlformats.org/officeDocument/2006/relationships/hyperlink" Target="https://www.saltouk.com/index.php?route=product/category&amp;path=59_20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yfs.info/tapestry-info/introduction#vide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76401"/>
            <a:ext cx="7772400" cy="2133600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Antique Olive Compact" panose="020B0904030504030204" pitchFamily="34" charset="0"/>
              </a:rPr>
              <a:t>Welcome to </a:t>
            </a:r>
            <a:br>
              <a:rPr lang="en-GB" sz="3600" dirty="0">
                <a:latin typeface="Antique Olive Compact" panose="020B0904030504030204" pitchFamily="34" charset="0"/>
              </a:rPr>
            </a:br>
            <a:r>
              <a:rPr lang="en-GB" sz="3600" dirty="0">
                <a:latin typeface="Antique Olive Compact" panose="020B0904030504030204" pitchFamily="34" charset="0"/>
              </a:rPr>
              <a:t>Corbridge Church of England </a:t>
            </a:r>
            <a:br>
              <a:rPr lang="en-GB" sz="3600" dirty="0">
                <a:latin typeface="Antique Olive Compact" panose="020B0904030504030204" pitchFamily="34" charset="0"/>
              </a:rPr>
            </a:br>
            <a:r>
              <a:rPr lang="en-GB" sz="3600" dirty="0">
                <a:latin typeface="Antique Olive Compact" panose="020B0904030504030204" pitchFamily="34" charset="0"/>
              </a:rPr>
              <a:t>First School </a:t>
            </a:r>
            <a:br>
              <a:rPr lang="en-GB" sz="3600" dirty="0">
                <a:latin typeface="Antique Olive Compact" panose="020B0904030504030204" pitchFamily="34" charset="0"/>
              </a:rPr>
            </a:br>
            <a:r>
              <a:rPr lang="en-GB" sz="3600" dirty="0">
                <a:latin typeface="Antique Olive Compact" panose="020B0904030504030204" pitchFamily="34" charset="0"/>
              </a:rPr>
              <a:t>Nursery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1"/>
            <a:ext cx="6400800" cy="2362199"/>
          </a:xfrm>
        </p:spPr>
        <p:txBody>
          <a:bodyPr>
            <a:normAutofit fontScale="92500" lnSpcReduction="10000"/>
          </a:bodyPr>
          <a:lstStyle/>
          <a:p>
            <a:r>
              <a:rPr lang="en-GB" sz="2000" b="1" dirty="0"/>
              <a:t>Class Teachers: </a:t>
            </a:r>
            <a:r>
              <a:rPr lang="en-GB" sz="2000" dirty="0"/>
              <a:t>Mrs Victoria Rutherford &amp; Mrs Charlotte Sommerville</a:t>
            </a:r>
          </a:p>
          <a:p>
            <a:r>
              <a:rPr lang="en-GB" sz="2000" b="1" dirty="0"/>
              <a:t>Teaching Assistant: </a:t>
            </a:r>
            <a:r>
              <a:rPr lang="en-GB" sz="2000" dirty="0"/>
              <a:t>Mrs </a:t>
            </a:r>
            <a:r>
              <a:rPr lang="en-GB" sz="2000" dirty="0" err="1"/>
              <a:t>Gane</a:t>
            </a:r>
            <a:r>
              <a:rPr lang="en-GB" sz="2000" dirty="0"/>
              <a:t>, Mrs Hayley Mullins</a:t>
            </a:r>
            <a:endParaRPr lang="en-US" sz="2000" dirty="0"/>
          </a:p>
          <a:p>
            <a:r>
              <a:rPr lang="en-US" sz="2000" b="1" dirty="0"/>
              <a:t>Executive Head Teacher:</a:t>
            </a:r>
            <a:r>
              <a:rPr lang="en-US" sz="2000" dirty="0"/>
              <a:t> Mrs. Suzanne Hart</a:t>
            </a:r>
          </a:p>
          <a:p>
            <a:r>
              <a:rPr lang="en-US" sz="2000" b="1" dirty="0"/>
              <a:t>Deputy Head Teacher: </a:t>
            </a:r>
            <a:r>
              <a:rPr lang="en-US" sz="2000" dirty="0"/>
              <a:t>Miss Emma </a:t>
            </a:r>
            <a:r>
              <a:rPr lang="en-US" sz="2000" dirty="0" err="1"/>
              <a:t>Florek</a:t>
            </a:r>
            <a:endParaRPr lang="en-US" sz="2000" dirty="0"/>
          </a:p>
          <a:p>
            <a:r>
              <a:rPr lang="en-US" sz="2000" b="1" dirty="0"/>
              <a:t>SENDCO:</a:t>
            </a:r>
            <a:r>
              <a:rPr lang="en-US" sz="2000" dirty="0"/>
              <a:t> Miss Louise </a:t>
            </a:r>
            <a:r>
              <a:rPr lang="en-US" sz="2000" dirty="0" err="1"/>
              <a:t>Storey</a:t>
            </a:r>
            <a:endParaRPr lang="en-US" sz="2000" dirty="0"/>
          </a:p>
          <a:p>
            <a:r>
              <a:rPr lang="en-US" sz="2000" b="1" dirty="0"/>
              <a:t>Office Manager:</a:t>
            </a:r>
            <a:r>
              <a:rPr lang="en-US" sz="2000" dirty="0"/>
              <a:t> Mrs. Sue Steele</a:t>
            </a:r>
          </a:p>
          <a:p>
            <a:endParaRPr lang="en-US" sz="2000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Description: school logo coloure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"/>
            <a:ext cx="1600200" cy="144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4690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sz="4800" b="1" dirty="0">
                <a:latin typeface="+mj-lt"/>
              </a:rPr>
              <a:t>Induction Visits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066800"/>
            <a:ext cx="78359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u="sng" dirty="0">
                <a:latin typeface="Comic Sans MS" panose="030F0702030302020204" pitchFamily="66" charset="0"/>
              </a:rPr>
              <a:t>June/July 2022</a:t>
            </a:r>
            <a:endParaRPr lang="en-GB" sz="2000" u="sng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Mrs Rutherford to visit/ speak to current settings.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u="sng" dirty="0">
                <a:latin typeface="Comic Sans MS" panose="030F0702030302020204" pitchFamily="66" charset="0"/>
              </a:rPr>
              <a:t>Wednesday 21</a:t>
            </a:r>
            <a:r>
              <a:rPr lang="en-GB" sz="2000" b="1" u="sng" baseline="30000" dirty="0">
                <a:latin typeface="Comic Sans MS" panose="030F0702030302020204" pitchFamily="66" charset="0"/>
              </a:rPr>
              <a:t>st </a:t>
            </a:r>
            <a:r>
              <a:rPr lang="en-GB" sz="2000" b="1" u="sng" dirty="0">
                <a:latin typeface="Comic Sans MS" panose="030F0702030302020204" pitchFamily="66" charset="0"/>
              </a:rPr>
              <a:t>June</a:t>
            </a:r>
            <a:r>
              <a:rPr lang="en-GB" sz="2000" b="1" dirty="0">
                <a:latin typeface="Comic Sans MS" panose="030F0702030302020204" pitchFamily="66" charset="0"/>
              </a:rPr>
              <a:t>- </a:t>
            </a:r>
            <a:r>
              <a:rPr lang="en-GB" sz="2000" dirty="0">
                <a:latin typeface="Comic Sans MS" panose="030F0702030302020204" pitchFamily="66" charset="0"/>
              </a:rPr>
              <a:t>New parents meeting 5pm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u="sng" dirty="0">
                <a:latin typeface="Comic Sans MS" panose="030F0702030302020204" pitchFamily="66" charset="0"/>
              </a:rPr>
              <a:t>Monday 26</a:t>
            </a:r>
            <a:r>
              <a:rPr lang="en-GB" sz="2000" b="1" u="sng" baseline="30000" dirty="0">
                <a:latin typeface="Comic Sans MS" panose="030F0702030302020204" pitchFamily="66" charset="0"/>
              </a:rPr>
              <a:t>th</a:t>
            </a:r>
            <a:r>
              <a:rPr lang="en-GB" sz="2000" b="1" u="sng" dirty="0">
                <a:latin typeface="Comic Sans MS" panose="030F0702030302020204" pitchFamily="66" charset="0"/>
              </a:rPr>
              <a:t> June and Tuesday 27</a:t>
            </a:r>
            <a:r>
              <a:rPr lang="en-GB" sz="2000" b="1" u="sng" baseline="30000" dirty="0">
                <a:latin typeface="Comic Sans MS" panose="030F0702030302020204" pitchFamily="66" charset="0"/>
              </a:rPr>
              <a:t>th</a:t>
            </a:r>
            <a:r>
              <a:rPr lang="en-GB" sz="2000" b="1" u="sng" dirty="0">
                <a:latin typeface="Comic Sans MS" panose="030F0702030302020204" pitchFamily="66" charset="0"/>
              </a:rPr>
              <a:t> June </a:t>
            </a:r>
          </a:p>
          <a:p>
            <a:r>
              <a:rPr lang="en-GB" sz="2000" b="1" dirty="0">
                <a:latin typeface="Comic Sans MS" panose="030F0702030302020204" pitchFamily="66" charset="0"/>
              </a:rPr>
              <a:t>1:1 parent meetings </a:t>
            </a: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(already signed up for)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Parent and child(ren) to visit the nursery garden for a short introduction and discussion with Mrs Rutherford. Any questions/ information about your child will be shared. To enter and leave via the nursery garden gate. 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 </a:t>
            </a:r>
          </a:p>
          <a:p>
            <a:r>
              <a:rPr lang="en-GB" sz="2000" b="1" u="sng" dirty="0">
                <a:latin typeface="Comic Sans MS" panose="030F0702030302020204" pitchFamily="66" charset="0"/>
              </a:rPr>
              <a:t>Tuesday 4</a:t>
            </a:r>
            <a:r>
              <a:rPr lang="en-GB" sz="2000" b="1" u="sng" baseline="30000" dirty="0">
                <a:latin typeface="Comic Sans MS" panose="030F0702030302020204" pitchFamily="66" charset="0"/>
              </a:rPr>
              <a:t>th</a:t>
            </a:r>
            <a:r>
              <a:rPr lang="en-GB" sz="2000" b="1" u="sng" dirty="0">
                <a:latin typeface="Comic Sans MS" panose="030F0702030302020204" pitchFamily="66" charset="0"/>
              </a:rPr>
              <a:t> July Welcome Visit</a:t>
            </a:r>
            <a:endParaRPr lang="en-GB" sz="2000" u="sng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8.50am – 12:15pm – Parents/carers are invited to enter the site for this visit to see their child settle, but we would encourage families to drop off and return (lunch at 11:45am).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 </a:t>
            </a:r>
          </a:p>
          <a:p>
            <a:r>
              <a:rPr lang="en-GB" sz="2000" b="1" dirty="0">
                <a:latin typeface="Comic Sans MS" panose="030F0702030302020204" pitchFamily="66" charset="0"/>
              </a:rPr>
              <a:t> 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659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sz="4800" b="1" dirty="0">
                <a:latin typeface="+mj-lt"/>
              </a:rPr>
              <a:t>September Starting 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5029200"/>
            <a:ext cx="8991600" cy="857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latin typeface="Calibri"/>
                <a:ea typeface="Times New Roman"/>
                <a:cs typeface="Times New Roman"/>
              </a:rPr>
              <a:t> All children FULL ALLOCATION from Thursday 7th September.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latin typeface="Calibri"/>
                <a:ea typeface="Times New Roman"/>
                <a:cs typeface="Times New Roman"/>
              </a:rPr>
              <a:t>Your child’s group is indicated on your welcome pack envelope</a:t>
            </a:r>
            <a:endParaRPr lang="en-GB" dirty="0">
              <a:latin typeface="Calibri"/>
              <a:ea typeface="Times New Roman"/>
              <a:cs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958861"/>
              </p:ext>
            </p:extLst>
          </p:nvPr>
        </p:nvGraphicFramePr>
        <p:xfrm>
          <a:off x="381000" y="1480066"/>
          <a:ext cx="8382000" cy="1520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Tuesday 5</a:t>
                      </a:r>
                      <a:r>
                        <a:rPr lang="en-GB" sz="1100" baseline="30000" dirty="0">
                          <a:effectLst/>
                        </a:rPr>
                        <a:t>th</a:t>
                      </a:r>
                      <a:r>
                        <a:rPr lang="en-GB" sz="1100" dirty="0">
                          <a:effectLst/>
                        </a:rPr>
                        <a:t> September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Wednesday 6</a:t>
                      </a:r>
                      <a:r>
                        <a:rPr lang="en-GB" sz="1100" baseline="30000" dirty="0">
                          <a:effectLst/>
                        </a:rPr>
                        <a:t>th</a:t>
                      </a:r>
                      <a:r>
                        <a:rPr lang="en-GB" sz="1100" dirty="0">
                          <a:effectLst/>
                        </a:rPr>
                        <a:t>  September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Thursday 7</a:t>
                      </a:r>
                      <a:r>
                        <a:rPr lang="en-GB" sz="1100" baseline="30000" dirty="0">
                          <a:effectLst/>
                        </a:rPr>
                        <a:t>th</a:t>
                      </a:r>
                      <a:r>
                        <a:rPr lang="en-GB" sz="1100" dirty="0">
                          <a:effectLst/>
                        </a:rPr>
                        <a:t> September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Friday 8th September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8:50-11:50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Group 1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Group 2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cs typeface="Times New Roman"/>
                        </a:rPr>
                        <a:t>Children in requested hours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Children in requested hours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10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76200"/>
            <a:ext cx="7315200" cy="1600200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Antique Olive Compact" panose="020B0904030504030204" pitchFamily="34" charset="0"/>
              </a:rPr>
              <a:t>Corbridge Church of England </a:t>
            </a:r>
            <a:br>
              <a:rPr lang="en-GB" sz="2800" dirty="0">
                <a:latin typeface="Antique Olive Compact" panose="020B0904030504030204" pitchFamily="34" charset="0"/>
              </a:rPr>
            </a:br>
            <a:r>
              <a:rPr lang="en-GB" sz="2800" dirty="0">
                <a:latin typeface="Antique Olive Compact" panose="020B0904030504030204" pitchFamily="34" charset="0"/>
              </a:rPr>
              <a:t>First School </a:t>
            </a:r>
            <a:br>
              <a:rPr lang="en-GB" sz="2800" dirty="0">
                <a:latin typeface="Antique Olive Compact" panose="020B0904030504030204" pitchFamily="34" charset="0"/>
              </a:rPr>
            </a:br>
            <a:r>
              <a:rPr lang="en-GB" sz="2800" dirty="0">
                <a:latin typeface="Antique Olive Compact" panose="020B0904030504030204" pitchFamily="34" charset="0"/>
              </a:rPr>
              <a:t>Nursery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905000"/>
            <a:ext cx="6400800" cy="403860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sz="4400" b="1" u="sng" dirty="0">
                <a:solidFill>
                  <a:schemeClr val="accent1"/>
                </a:solidFill>
              </a:rPr>
              <a:t>Questions</a:t>
            </a:r>
          </a:p>
          <a:p>
            <a:endParaRPr lang="en-GB" sz="4400" b="1" dirty="0">
              <a:solidFill>
                <a:schemeClr val="accent1"/>
              </a:solidFill>
            </a:endParaRPr>
          </a:p>
          <a:p>
            <a:r>
              <a:rPr lang="en-GB" sz="4400" b="1" dirty="0">
                <a:solidFill>
                  <a:schemeClr val="accent1"/>
                </a:solidFill>
              </a:rPr>
              <a:t>Thank you for coming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Description: school logo coloure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1676400" cy="1524000"/>
          </a:xfrm>
          <a:prstGeom prst="rect">
            <a:avLst/>
          </a:prstGeom>
          <a:noFill/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219200" y="4267200"/>
            <a:ext cx="7239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36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17"/>
            <a:ext cx="8229600" cy="11430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School Vision and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With God’s guidance</a:t>
            </a:r>
            <a:endParaRPr lang="en-GB" sz="9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we strive every day</a:t>
            </a:r>
            <a:r>
              <a:rPr lang="en-GB" sz="9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9600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to be</a:t>
            </a:r>
            <a:endParaRPr lang="en-GB" sz="9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‘the best that we can be’.</a:t>
            </a:r>
          </a:p>
          <a:p>
            <a:pPr marL="0" indent="0" algn="ctr">
              <a:buNone/>
            </a:pPr>
            <a:endParaRPr lang="en-GB" sz="9600" b="1" i="1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promote our Christian Values and prepare children for their place in society and as lifelong learners.</a:t>
            </a:r>
          </a:p>
          <a:p>
            <a:pPr marL="0" indent="0">
              <a:buNone/>
            </a:pPr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 </a:t>
            </a: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provide an inviting, inclusive and friendly school environment where all members of the whole school community are valued and respect one another.</a:t>
            </a:r>
          </a:p>
          <a:p>
            <a:endParaRPr lang="en-GB" sz="6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provide quality teaching and learning in a safe and nurturing environment allowing each child to develop, personally, physically and academically to his or her full potential.</a:t>
            </a:r>
          </a:p>
          <a:p>
            <a:endParaRPr lang="en-GB" sz="6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emphasise the basic skills of mathematics, language and reading, within a creative curriculum which supports, develops and values the skills and interests of all children.</a:t>
            </a:r>
          </a:p>
          <a:p>
            <a:endParaRPr lang="en-GB" sz="6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be dedicated to continuous improvement, challenging ourselves and always aspiring to be  “the best we can be.”</a:t>
            </a:r>
            <a:r>
              <a:rPr lang="en-GB" b="1" i="1" dirty="0">
                <a:solidFill>
                  <a:schemeClr val="tx2"/>
                </a:solidFill>
                <a:latin typeface="Comic Sans MS" panose="030F0702030302020204" pitchFamily="66" charset="0"/>
              </a:rPr>
              <a:t> </a:t>
            </a:r>
            <a:endParaRPr lang="en-GB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br>
              <a:rPr lang="en-GB" dirty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13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605" y="152400"/>
            <a:ext cx="8229600" cy="11430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Behaviour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GB" dirty="0"/>
            </a:br>
            <a:endParaRPr lang="en-GB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62705" y="1783672"/>
            <a:ext cx="5105400" cy="3429000"/>
          </a:xfrm>
          <a:prstGeom prst="rect">
            <a:avLst/>
          </a:prstGeom>
          <a:solidFill>
            <a:srgbClr val="FFFFFF"/>
          </a:solidFill>
          <a:ln w="152400" cmpd="tri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pperplate Gothic Bold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CALM SCHOOL CODE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SPEAK NICELY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LISTEN CAREFULLY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ACT KINDLY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MOVE CALMLY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1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Welcome Pack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rgbClr val="00B050"/>
                </a:solidFill>
              </a:rPr>
              <a:t>Forms to Complete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School Admissions Form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E-Safety – three forms to complete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Consent Form for Local Walks and Visits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School Meals Information and Cost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Dietary Information Form </a:t>
            </a:r>
            <a:r>
              <a:rPr lang="en-GB" sz="2200" b="1" dirty="0">
                <a:solidFill>
                  <a:srgbClr val="FF0000"/>
                </a:solidFill>
              </a:rPr>
              <a:t>(Please complete tonight)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Free Milk Order Form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Going Home Arrangements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Tapestry Online Learning Journey Permission Form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30 hours eligibility form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Pupil Premium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 err="1">
                <a:solidFill>
                  <a:schemeClr val="tx1"/>
                </a:solidFill>
              </a:rPr>
              <a:t>Parentmail</a:t>
            </a: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rgbClr val="7030A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8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Nursery Curriculum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417" y="1143000"/>
            <a:ext cx="7020676" cy="501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99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-media-cache-ak0.pinimg.com/736x/8b/88/18/8b8818a7df598cf3668303c3752340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GB" sz="2800" b="1" dirty="0">
                <a:latin typeface="+mj-lt"/>
              </a:rPr>
              <a:t>Morning session in Nursery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988582"/>
              </p:ext>
            </p:extLst>
          </p:nvPr>
        </p:nvGraphicFramePr>
        <p:xfrm>
          <a:off x="1508125" y="1616075"/>
          <a:ext cx="5670550" cy="306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328899" imgH="3430555" progId="Word.Document.12">
                  <p:embed/>
                </p:oleObj>
              </mc:Choice>
              <mc:Fallback>
                <p:oleObj name="Document" r:id="rId3" imgW="6328899" imgH="3430555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1616075"/>
                        <a:ext cx="5670550" cy="30622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2952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-media-cache-ak0.pinimg.com/736x/8b/88/18/8b8818a7df598cf3668303c3752340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GB" sz="2800" b="1" dirty="0">
                <a:latin typeface="+mj-lt"/>
              </a:rPr>
              <a:t>Children staying all day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129975"/>
              </p:ext>
            </p:extLst>
          </p:nvPr>
        </p:nvGraphicFramePr>
        <p:xfrm>
          <a:off x="1493838" y="1570038"/>
          <a:ext cx="5668962" cy="338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328899" imgH="3792727" progId="Word.Document.12">
                  <p:embed/>
                </p:oleObj>
              </mc:Choice>
              <mc:Fallback>
                <p:oleObj name="Document" r:id="rId3" imgW="6328899" imgH="379272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1570038"/>
                        <a:ext cx="5668962" cy="33829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1679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What your child needs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2954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</a:rPr>
              <a:t>Pair of named wellies to stay in school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Named spare clothes in case of accident (socks, tights, underwear, trousers, skirt etc).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Named coat each day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Hats/gloves in the winter and sunhats in the summer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School uniform can be purchased at Salto.</a:t>
            </a:r>
          </a:p>
          <a:p>
            <a:endParaRPr lang="en-GB" dirty="0">
              <a:highlight>
                <a:srgbClr val="FFFF00"/>
              </a:highlight>
              <a:latin typeface="+mj-lt"/>
            </a:endParaRPr>
          </a:p>
          <a:p>
            <a:r>
              <a:rPr lang="en-GB" dirty="0">
                <a:latin typeface="+mj-lt"/>
                <a:hlinkClick r:id="rId2"/>
              </a:rPr>
              <a:t>https://www.saltouk.com/index.php?route=product/category&amp;path=59_206</a:t>
            </a:r>
            <a:endParaRPr lang="en-GB" dirty="0">
              <a:highlight>
                <a:srgbClr val="FFFF00"/>
              </a:highlight>
              <a:latin typeface="+mj-lt"/>
            </a:endParaRP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Link is found on the school website </a:t>
            </a:r>
            <a:r>
              <a:rPr lang="en-GB" dirty="0">
                <a:latin typeface="+mj-lt"/>
                <a:hlinkClick r:id="rId3"/>
              </a:rPr>
              <a:t>www.corbridgefirst.northumberland.sch.uk</a:t>
            </a:r>
            <a:r>
              <a:rPr lang="en-GB" dirty="0">
                <a:latin typeface="+mj-lt"/>
              </a:rPr>
              <a:t> </a:t>
            </a:r>
          </a:p>
          <a:p>
            <a:r>
              <a:rPr lang="en-GB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140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Links with Home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</a:rPr>
              <a:t>We want you to be part of the learning journey of your child.</a:t>
            </a:r>
          </a:p>
          <a:p>
            <a:endParaRPr lang="en-GB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Parent appointments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Informal discussion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Displays of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Termly Stay and Play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Topic information and letters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Annual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Information on the School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Twitter @</a:t>
            </a:r>
            <a:r>
              <a:rPr lang="en-GB" dirty="0" err="1">
                <a:latin typeface="+mj-lt"/>
              </a:rPr>
              <a:t>CorbridgeFirst</a:t>
            </a:r>
            <a:endParaRPr lang="en-GB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A very valuable way of sharing the “Learning Journey” is through our online learning journal called Tapestry.</a:t>
            </a:r>
          </a:p>
          <a:p>
            <a:r>
              <a:rPr lang="en-GB" dirty="0">
                <a:latin typeface="+mj-lt"/>
              </a:rPr>
              <a:t> </a:t>
            </a:r>
          </a:p>
        </p:txBody>
      </p:sp>
      <p:pic>
        <p:nvPicPr>
          <p:cNvPr id="3078" name="Picture 1" descr="http://eyfs.info/forums/public/img/logos/Tapestry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11" y="5181600"/>
            <a:ext cx="627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807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818</TotalTime>
  <Words>635</Words>
  <Application>Microsoft Office PowerPoint</Application>
  <PresentationFormat>On-screen Show (4:3)</PresentationFormat>
  <Paragraphs>124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Antique Olive Compact</vt:lpstr>
      <vt:lpstr>Arial</vt:lpstr>
      <vt:lpstr>Calibri</vt:lpstr>
      <vt:lpstr>Century Gothic</vt:lpstr>
      <vt:lpstr>Comic Sans MS</vt:lpstr>
      <vt:lpstr>Copperplate Gothic Bold</vt:lpstr>
      <vt:lpstr>Courier New</vt:lpstr>
      <vt:lpstr>Palatino Linotype</vt:lpstr>
      <vt:lpstr>Executive</vt:lpstr>
      <vt:lpstr>Document</vt:lpstr>
      <vt:lpstr>Welcome to  Corbridge Church of England  First School  Nursery</vt:lpstr>
      <vt:lpstr>School Vision and Aims</vt:lpstr>
      <vt:lpstr>Behaviour Policy</vt:lpstr>
      <vt:lpstr>Welcome Pack</vt:lpstr>
      <vt:lpstr>Nursery Curriculum</vt:lpstr>
      <vt:lpstr>Morning session in Nursery</vt:lpstr>
      <vt:lpstr>Children staying all day</vt:lpstr>
      <vt:lpstr>What your child needs</vt:lpstr>
      <vt:lpstr>Links with Home</vt:lpstr>
      <vt:lpstr>Induction Visits</vt:lpstr>
      <vt:lpstr>September Starting Dates</vt:lpstr>
      <vt:lpstr>Corbridge Church of England  First School  Nursery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Corbridge Church of England  First School  Nursery</dc:title>
  <dc:creator>Ainsley, Jennifer</dc:creator>
  <cp:lastModifiedBy>vicki bias</cp:lastModifiedBy>
  <cp:revision>59</cp:revision>
  <cp:lastPrinted>2015-06-10T11:10:02Z</cp:lastPrinted>
  <dcterms:created xsi:type="dcterms:W3CDTF">2006-08-16T00:00:00Z</dcterms:created>
  <dcterms:modified xsi:type="dcterms:W3CDTF">2023-08-29T13:12:09Z</dcterms:modified>
</cp:coreProperties>
</file>