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9" r:id="rId13"/>
    <p:sldId id="277" r:id="rId14"/>
    <p:sldId id="278" r:id="rId15"/>
    <p:sldId id="267" r:id="rId16"/>
  </p:sldIdLst>
  <p:sldSz cx="9144000" cy="6858000" type="screen4x3"/>
  <p:notesSz cx="6858000" cy="9144000"/>
  <p:embeddedFontLst>
    <p:embeddedFont>
      <p:font typeface="Numberlings" panose="020B0604020202020204" charset="0"/>
      <p:regular r:id="rId19"/>
    </p:embeddedFont>
    <p:embeddedFont>
      <p:font typeface="Twinkl" panose="020B060402020202020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Heinemann Roman" panose="020005030000000200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D25"/>
    <a:srgbClr val="E74483"/>
    <a:srgbClr val="036169"/>
    <a:srgbClr val="E63643"/>
    <a:srgbClr val="3E95B3"/>
    <a:srgbClr val="107B8B"/>
    <a:srgbClr val="18A0DB"/>
    <a:srgbClr val="DE1E5A"/>
    <a:srgbClr val="BC0105"/>
    <a:srgbClr val="4DB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1194" y="60"/>
      </p:cViewPr>
      <p:guideLst>
        <p:guide orient="horz" pos="2160"/>
        <p:guide pos="2880"/>
        <p:guide pos="317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rningblocks.tv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29.png"/><Relationship Id="rId5" Type="http://schemas.openxmlformats.org/officeDocument/2006/relationships/image" Target="../media/image9.png"/><Relationship Id="rId10" Type="http://schemas.openxmlformats.org/officeDocument/2006/relationships/image" Target="../media/image22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rningblocks.tv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22.jpe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304800" y="6679474"/>
            <a:ext cx="783771" cy="104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t="5556" r="33125" b="6852"/>
          <a:stretch/>
        </p:blipFill>
        <p:spPr>
          <a:xfrm>
            <a:off x="7029772" y="4048125"/>
            <a:ext cx="1942778" cy="258127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42588" y="904701"/>
            <a:ext cx="3340422" cy="3334190"/>
            <a:chOff x="1034042" y="904701"/>
            <a:chExt cx="3340422" cy="33341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45"/>
            <a:stretch/>
          </p:blipFill>
          <p:spPr>
            <a:xfrm>
              <a:off x="1034042" y="904701"/>
              <a:ext cx="3340422" cy="3334190"/>
            </a:xfrm>
            <a:prstGeom prst="roundRect">
              <a:avLst>
                <a:gd name="adj" fmla="val 8628"/>
              </a:avLst>
            </a:prstGeom>
            <a:ln w="57150">
              <a:solidFill>
                <a:srgbClr val="E74483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54" t="7425" r="31681" b="6345"/>
            <a:stretch/>
          </p:blipFill>
          <p:spPr>
            <a:xfrm>
              <a:off x="2307364" y="1512605"/>
              <a:ext cx="1610660" cy="234154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787" y="3429000"/>
              <a:ext cx="1117013" cy="62575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4775675" y="904701"/>
            <a:ext cx="3340422" cy="3334190"/>
            <a:chOff x="1034042" y="904701"/>
            <a:chExt cx="3340422" cy="333419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45"/>
            <a:stretch/>
          </p:blipFill>
          <p:spPr>
            <a:xfrm>
              <a:off x="1034042" y="904701"/>
              <a:ext cx="3340422" cy="3334190"/>
            </a:xfrm>
            <a:prstGeom prst="roundRect">
              <a:avLst>
                <a:gd name="adj" fmla="val 8628"/>
              </a:avLst>
            </a:prstGeom>
            <a:ln w="57150">
              <a:solidFill>
                <a:srgbClr val="E74483"/>
              </a:solidFill>
            </a:ln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54" t="7425" r="31681" b="6345"/>
            <a:stretch/>
          </p:blipFill>
          <p:spPr>
            <a:xfrm>
              <a:off x="2307364" y="1512605"/>
              <a:ext cx="1610660" cy="2341547"/>
            </a:xfrm>
            <a:prstGeom prst="rect">
              <a:avLst/>
            </a:prstGeom>
          </p:spPr>
        </p:pic>
      </p:grpSp>
      <p:sp>
        <p:nvSpPr>
          <p:cNvPr id="44" name="Speech Bubble: Rectangle with Corners Rounded 43"/>
          <p:cNvSpPr/>
          <p:nvPr/>
        </p:nvSpPr>
        <p:spPr>
          <a:xfrm>
            <a:off x="755650" y="4943326"/>
            <a:ext cx="6283325" cy="869950"/>
          </a:xfrm>
          <a:prstGeom prst="wedgeRoundRectCallout">
            <a:avLst>
              <a:gd name="adj1" fmla="val 58292"/>
              <a:gd name="adj2" fmla="val 35109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Can you spot the difference between the two pictures?</a:t>
            </a:r>
          </a:p>
        </p:txBody>
      </p:sp>
    </p:spTree>
    <p:extLst>
      <p:ext uri="{BB962C8B-B14F-4D97-AF65-F5344CB8AC3E}">
        <p14:creationId xmlns:p14="http://schemas.microsoft.com/office/powerpoint/2010/main" val="312331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1042588" y="904701"/>
            <a:ext cx="3340422" cy="3334190"/>
            <a:chOff x="1042588" y="904701"/>
            <a:chExt cx="3340422" cy="33341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45"/>
            <a:stretch/>
          </p:blipFill>
          <p:spPr>
            <a:xfrm>
              <a:off x="1042588" y="904701"/>
              <a:ext cx="3340422" cy="3334190"/>
            </a:xfrm>
            <a:prstGeom prst="roundRect">
              <a:avLst>
                <a:gd name="adj" fmla="val 8628"/>
              </a:avLst>
            </a:prstGeom>
            <a:ln w="57150">
              <a:solidFill>
                <a:srgbClr val="E74483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74" t="26955" r="30000" b="6511"/>
            <a:stretch/>
          </p:blipFill>
          <p:spPr>
            <a:xfrm>
              <a:off x="1666430" y="2144994"/>
              <a:ext cx="1873007" cy="176898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784221" y="904701"/>
            <a:ext cx="3340422" cy="3334190"/>
            <a:chOff x="1042588" y="904701"/>
            <a:chExt cx="3340422" cy="333419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45"/>
            <a:stretch/>
          </p:blipFill>
          <p:spPr>
            <a:xfrm>
              <a:off x="1042588" y="904701"/>
              <a:ext cx="3340422" cy="3334190"/>
            </a:xfrm>
            <a:prstGeom prst="roundRect">
              <a:avLst>
                <a:gd name="adj" fmla="val 8628"/>
              </a:avLst>
            </a:prstGeom>
            <a:ln w="57150">
              <a:solidFill>
                <a:srgbClr val="E74483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74" t="5099" r="30000" b="6511"/>
            <a:stretch/>
          </p:blipFill>
          <p:spPr>
            <a:xfrm>
              <a:off x="1666430" y="1563879"/>
              <a:ext cx="1873007" cy="2350095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1" t="6428" r="30625" b="7342"/>
          <a:stretch/>
        </p:blipFill>
        <p:spPr>
          <a:xfrm>
            <a:off x="79495" y="4067798"/>
            <a:ext cx="1907984" cy="2640651"/>
          </a:xfrm>
          <a:prstGeom prst="rect">
            <a:avLst/>
          </a:prstGeom>
        </p:spPr>
      </p:pic>
      <p:sp>
        <p:nvSpPr>
          <p:cNvPr id="61" name="Speech Bubble: Rectangle with Corners Rounded 60"/>
          <p:cNvSpPr/>
          <p:nvPr/>
        </p:nvSpPr>
        <p:spPr>
          <a:xfrm>
            <a:off x="2070841" y="4909144"/>
            <a:ext cx="6283325" cy="869950"/>
          </a:xfrm>
          <a:prstGeom prst="wedgeRoundRectCallout">
            <a:avLst>
              <a:gd name="adj1" fmla="val -57995"/>
              <a:gd name="adj2" fmla="val 36092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What do you notice about the two pictures? </a:t>
            </a:r>
            <a:b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</a:b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What is the same? What is different?</a:t>
            </a:r>
          </a:p>
        </p:txBody>
      </p:sp>
    </p:spTree>
    <p:extLst>
      <p:ext uri="{BB962C8B-B14F-4D97-AF65-F5344CB8AC3E}">
        <p14:creationId xmlns:p14="http://schemas.microsoft.com/office/powerpoint/2010/main" val="263143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Speech Bubble: Rectangle with Corners Rounded 60"/>
          <p:cNvSpPr/>
          <p:nvPr/>
        </p:nvSpPr>
        <p:spPr>
          <a:xfrm>
            <a:off x="1668171" y="5222875"/>
            <a:ext cx="5798032" cy="869950"/>
          </a:xfrm>
          <a:prstGeom prst="wedgeRoundRectCallout">
            <a:avLst>
              <a:gd name="adj1" fmla="val -33429"/>
              <a:gd name="adj2" fmla="val 13913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One has the number one, above her head.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58968" y="641812"/>
            <a:ext cx="5306449" cy="270520"/>
            <a:chOff x="1958968" y="641812"/>
            <a:chExt cx="5306449" cy="2705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-176098"/>
              <a:ext cx="251376" cy="188719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643688"/>
              <a:ext cx="251376" cy="2476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506744"/>
              <a:ext cx="251376" cy="52151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643688"/>
              <a:ext cx="251376" cy="247624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 rot="16200000">
              <a:off x="6013130" y="243268"/>
              <a:ext cx="270520" cy="1067608"/>
              <a:chOff x="1076240" y="1285285"/>
              <a:chExt cx="304561" cy="1201950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1512813" y="1130310"/>
            <a:ext cx="247626" cy="3357218"/>
            <a:chOff x="1512813" y="1130310"/>
            <a:chExt cx="247626" cy="335721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814" y="2870461"/>
              <a:ext cx="247625" cy="161706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12813" y="1130310"/>
              <a:ext cx="247625" cy="1343178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7357116" y="1130310"/>
            <a:ext cx="265599" cy="3357218"/>
            <a:chOff x="7357116" y="1093794"/>
            <a:chExt cx="265599" cy="33572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339" y="3655613"/>
              <a:ext cx="251376" cy="795399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7357116" y="1093794"/>
              <a:ext cx="265599" cy="2162713"/>
              <a:chOff x="865880" y="2053154"/>
              <a:chExt cx="299021" cy="2434861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2053154"/>
                <a:ext cx="299021" cy="1203840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3284175"/>
                <a:ext cx="299021" cy="1203840"/>
              </a:xfrm>
              <a:prstGeom prst="rect">
                <a:avLst/>
              </a:prstGeom>
            </p:spPr>
          </p:pic>
        </p:grpSp>
      </p:grpSp>
      <p:grpSp>
        <p:nvGrpSpPr>
          <p:cNvPr id="34" name="Group 33"/>
          <p:cNvGrpSpPr/>
          <p:nvPr/>
        </p:nvGrpSpPr>
        <p:grpSpPr>
          <a:xfrm>
            <a:off x="1958968" y="4723115"/>
            <a:ext cx="5306449" cy="270520"/>
            <a:chOff x="1958968" y="4723115"/>
            <a:chExt cx="5306449" cy="27052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3905205"/>
              <a:ext cx="251376" cy="188719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4724991"/>
              <a:ext cx="251376" cy="247624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4588047"/>
              <a:ext cx="251376" cy="52151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4724991"/>
              <a:ext cx="251376" cy="247624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 rot="16200000">
              <a:off x="6013130" y="4324571"/>
              <a:ext cx="270520" cy="1067608"/>
              <a:chOff x="1076240" y="1285285"/>
              <a:chExt cx="304561" cy="120195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16" y="891312"/>
            <a:ext cx="5752256" cy="3829926"/>
          </a:xfrm>
          <a:prstGeom prst="roundRect">
            <a:avLst>
              <a:gd name="adj" fmla="val 7170"/>
            </a:avLst>
          </a:prstGeom>
          <a:ln w="57150">
            <a:solidFill>
              <a:srgbClr val="036169"/>
            </a:solidFill>
          </a:ln>
        </p:spPr>
      </p:pic>
      <p:sp>
        <p:nvSpPr>
          <p:cNvPr id="46" name="Speech Bubble: Rectangle with Corners Rounded 45"/>
          <p:cNvSpPr/>
          <p:nvPr/>
        </p:nvSpPr>
        <p:spPr>
          <a:xfrm>
            <a:off x="1668171" y="5222875"/>
            <a:ext cx="5798032" cy="869950"/>
          </a:xfrm>
          <a:prstGeom prst="wedgeRoundRectCallout">
            <a:avLst>
              <a:gd name="adj1" fmla="val -37301"/>
              <a:gd name="adj2" fmla="val 8127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Can you show me one finger? </a:t>
            </a:r>
          </a:p>
        </p:txBody>
      </p:sp>
      <p:sp>
        <p:nvSpPr>
          <p:cNvPr id="47" name="Speech Bubble: Rectangle with Corners Rounded 46"/>
          <p:cNvSpPr/>
          <p:nvPr/>
        </p:nvSpPr>
        <p:spPr>
          <a:xfrm>
            <a:off x="1668171" y="5222875"/>
            <a:ext cx="5798032" cy="869950"/>
          </a:xfrm>
          <a:prstGeom prst="wedgeRoundRectCallout">
            <a:avLst>
              <a:gd name="adj1" fmla="val -43176"/>
              <a:gd name="adj2" fmla="val 11984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Can you trace a one in the air? </a:t>
            </a:r>
            <a:b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</a:b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Start at the top and go straight down. 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4" t="26523" r="30000" b="6511"/>
          <a:stretch/>
        </p:blipFill>
        <p:spPr>
          <a:xfrm>
            <a:off x="3461990" y="2223083"/>
            <a:ext cx="2220020" cy="21103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9" t="5099" r="48640" b="72723"/>
          <a:stretch/>
        </p:blipFill>
        <p:spPr>
          <a:xfrm>
            <a:off x="4425193" y="1507380"/>
            <a:ext cx="293614" cy="69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3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t="5556" r="33125" b="6852"/>
          <a:stretch/>
        </p:blipFill>
        <p:spPr>
          <a:xfrm>
            <a:off x="7029772" y="4048125"/>
            <a:ext cx="1942778" cy="258127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34042" y="904701"/>
            <a:ext cx="3340422" cy="3334190"/>
            <a:chOff x="1042588" y="904701"/>
            <a:chExt cx="3340422" cy="33341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45"/>
            <a:stretch/>
          </p:blipFill>
          <p:spPr>
            <a:xfrm>
              <a:off x="1042588" y="904701"/>
              <a:ext cx="3340422" cy="3334190"/>
            </a:xfrm>
            <a:prstGeom prst="roundRect">
              <a:avLst>
                <a:gd name="adj" fmla="val 8628"/>
              </a:avLst>
            </a:prstGeom>
            <a:ln w="57150">
              <a:solidFill>
                <a:srgbClr val="E74483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80" t="6096" r="30654" b="6179"/>
            <a:stretch/>
          </p:blipFill>
          <p:spPr>
            <a:xfrm>
              <a:off x="1880075" y="1596134"/>
              <a:ext cx="1777525" cy="252293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667" y="1202254"/>
              <a:ext cx="1153682" cy="75691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259" y="1380291"/>
              <a:ext cx="1153682" cy="756913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775675" y="904701"/>
            <a:ext cx="3340422" cy="3334190"/>
            <a:chOff x="1042588" y="904701"/>
            <a:chExt cx="3340422" cy="333419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45"/>
            <a:stretch/>
          </p:blipFill>
          <p:spPr>
            <a:xfrm>
              <a:off x="1042588" y="904701"/>
              <a:ext cx="3340422" cy="3334190"/>
            </a:xfrm>
            <a:prstGeom prst="roundRect">
              <a:avLst>
                <a:gd name="adj" fmla="val 8628"/>
              </a:avLst>
            </a:prstGeom>
            <a:ln w="57150">
              <a:solidFill>
                <a:srgbClr val="E74483"/>
              </a:solidFill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80" t="6096" r="30654" b="6179"/>
            <a:stretch/>
          </p:blipFill>
          <p:spPr>
            <a:xfrm>
              <a:off x="1880075" y="1596134"/>
              <a:ext cx="1777525" cy="252293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667" y="1202254"/>
              <a:ext cx="1153682" cy="756913"/>
            </a:xfrm>
            <a:prstGeom prst="rect">
              <a:avLst/>
            </a:prstGeom>
          </p:spPr>
        </p:pic>
      </p:grpSp>
      <p:sp>
        <p:nvSpPr>
          <p:cNvPr id="61" name="Speech Bubble: Rectangle with Corners Rounded 60"/>
          <p:cNvSpPr/>
          <p:nvPr/>
        </p:nvSpPr>
        <p:spPr>
          <a:xfrm>
            <a:off x="755650" y="4943326"/>
            <a:ext cx="6283325" cy="869950"/>
          </a:xfrm>
          <a:prstGeom prst="wedgeRoundRectCallout">
            <a:avLst>
              <a:gd name="adj1" fmla="val 58292"/>
              <a:gd name="adj2" fmla="val 35109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What’s the same about the 2 pictures?</a:t>
            </a:r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755650" y="4943326"/>
            <a:ext cx="6283325" cy="869950"/>
          </a:xfrm>
          <a:prstGeom prst="wedgeRoundRectCallout">
            <a:avLst>
              <a:gd name="adj1" fmla="val 58292"/>
              <a:gd name="adj2" fmla="val 35109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What’s different about the 2 pictures?</a:t>
            </a:r>
          </a:p>
        </p:txBody>
      </p:sp>
    </p:spTree>
    <p:extLst>
      <p:ext uri="{BB962C8B-B14F-4D97-AF65-F5344CB8AC3E}">
        <p14:creationId xmlns:p14="http://schemas.microsoft.com/office/powerpoint/2010/main" val="402953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1" t="6428" r="30625" b="7342"/>
          <a:stretch/>
        </p:blipFill>
        <p:spPr>
          <a:xfrm>
            <a:off x="79495" y="4067798"/>
            <a:ext cx="1907984" cy="2640651"/>
          </a:xfrm>
          <a:prstGeom prst="rect">
            <a:avLst/>
          </a:prstGeom>
        </p:spPr>
      </p:pic>
      <p:sp>
        <p:nvSpPr>
          <p:cNvPr id="16" name="Speech Bubble: Rectangle with Corners Rounded 15"/>
          <p:cNvSpPr/>
          <p:nvPr/>
        </p:nvSpPr>
        <p:spPr>
          <a:xfrm>
            <a:off x="2070841" y="4909144"/>
            <a:ext cx="6283325" cy="869950"/>
          </a:xfrm>
          <a:prstGeom prst="wedgeRoundRectCallout">
            <a:avLst>
              <a:gd name="adj1" fmla="val -57995"/>
              <a:gd name="adj2" fmla="val 36092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Numberlings" pitchFamily="2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 Wonderful World and </a:t>
            </a:r>
            <a:r>
              <a:rPr lang="en-GB" dirty="0">
                <a:solidFill>
                  <a:schemeClr val="tx1"/>
                </a:solidFill>
                <a:latin typeface="Numberlings" pitchFamily="2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 Me! </a:t>
            </a:r>
          </a:p>
        </p:txBody>
      </p:sp>
      <p:sp>
        <p:nvSpPr>
          <p:cNvPr id="33" name="Oval 32"/>
          <p:cNvSpPr/>
          <p:nvPr/>
        </p:nvSpPr>
        <p:spPr>
          <a:xfrm>
            <a:off x="3523062" y="3087168"/>
            <a:ext cx="1346615" cy="1346615"/>
          </a:xfrm>
          <a:prstGeom prst="ellipse">
            <a:avLst/>
          </a:prstGeom>
          <a:solidFill>
            <a:schemeClr val="bg1"/>
          </a:solidFill>
          <a:ln w="57150">
            <a:solidFill>
              <a:srgbClr val="E74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" name="Group 30"/>
          <p:cNvGrpSpPr/>
          <p:nvPr/>
        </p:nvGrpSpPr>
        <p:grpSpPr>
          <a:xfrm>
            <a:off x="3293752" y="765175"/>
            <a:ext cx="1346615" cy="1346615"/>
            <a:chOff x="3293752" y="765175"/>
            <a:chExt cx="1346615" cy="1346615"/>
          </a:xfrm>
        </p:grpSpPr>
        <p:sp>
          <p:nvSpPr>
            <p:cNvPr id="32" name="Oval 31"/>
            <p:cNvSpPr/>
            <p:nvPr/>
          </p:nvSpPr>
          <p:spPr>
            <a:xfrm>
              <a:off x="3293752" y="765175"/>
              <a:ext cx="1346615" cy="134661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74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2321" y="1179320"/>
              <a:ext cx="902078" cy="59184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965594" y="3347101"/>
            <a:ext cx="1346615" cy="1346615"/>
            <a:chOff x="6965594" y="3347101"/>
            <a:chExt cx="1346615" cy="1346615"/>
          </a:xfrm>
        </p:grpSpPr>
        <p:sp>
          <p:nvSpPr>
            <p:cNvPr id="35" name="Oval 34"/>
            <p:cNvSpPr/>
            <p:nvPr/>
          </p:nvSpPr>
          <p:spPr>
            <a:xfrm>
              <a:off x="6965594" y="3347101"/>
              <a:ext cx="1346615" cy="134661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74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1824" y="3686859"/>
              <a:ext cx="1163593" cy="65185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755650" y="700755"/>
            <a:ext cx="1346615" cy="1346615"/>
            <a:chOff x="755650" y="700755"/>
            <a:chExt cx="1346615" cy="1346615"/>
          </a:xfrm>
        </p:grpSpPr>
        <p:sp>
          <p:nvSpPr>
            <p:cNvPr id="28" name="Oval 27"/>
            <p:cNvSpPr/>
            <p:nvPr/>
          </p:nvSpPr>
          <p:spPr>
            <a:xfrm>
              <a:off x="755650" y="700755"/>
              <a:ext cx="1346615" cy="134661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74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4" t="4802" r="11962" b="18891"/>
            <a:stretch/>
          </p:blipFill>
          <p:spPr>
            <a:xfrm>
              <a:off x="1058715" y="825800"/>
              <a:ext cx="744448" cy="1078337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52" y="3392439"/>
            <a:ext cx="965898" cy="66738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522780" y="2084521"/>
            <a:ext cx="1346615" cy="1449164"/>
            <a:chOff x="5522780" y="2084521"/>
            <a:chExt cx="1346615" cy="1449164"/>
          </a:xfrm>
        </p:grpSpPr>
        <p:sp>
          <p:nvSpPr>
            <p:cNvPr id="34" name="Oval 33"/>
            <p:cNvSpPr/>
            <p:nvPr/>
          </p:nvSpPr>
          <p:spPr>
            <a:xfrm>
              <a:off x="5522780" y="2084521"/>
              <a:ext cx="1346615" cy="134661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74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045" y="2095194"/>
              <a:ext cx="1016949" cy="1438491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952204" y="2755692"/>
            <a:ext cx="1346615" cy="1346615"/>
            <a:chOff x="952204" y="2755692"/>
            <a:chExt cx="1346615" cy="1346615"/>
          </a:xfrm>
        </p:grpSpPr>
        <p:sp>
          <p:nvSpPr>
            <p:cNvPr id="38" name="Oval 37"/>
            <p:cNvSpPr/>
            <p:nvPr/>
          </p:nvSpPr>
          <p:spPr>
            <a:xfrm>
              <a:off x="952204" y="2755692"/>
              <a:ext cx="1346615" cy="134661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74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803" y="3003498"/>
              <a:ext cx="1044902" cy="102370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7041735" y="705027"/>
            <a:ext cx="1346615" cy="1756016"/>
            <a:chOff x="7041735" y="705027"/>
            <a:chExt cx="1346615" cy="1756016"/>
          </a:xfrm>
        </p:grpSpPr>
        <p:sp>
          <p:nvSpPr>
            <p:cNvPr id="37" name="Oval 36"/>
            <p:cNvSpPr/>
            <p:nvPr/>
          </p:nvSpPr>
          <p:spPr>
            <a:xfrm>
              <a:off x="7041735" y="705027"/>
              <a:ext cx="1346615" cy="134661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74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7816" y="884634"/>
              <a:ext cx="1114451" cy="1576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765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304800" y="6679474"/>
            <a:ext cx="783771" cy="104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7" name="Group 56"/>
          <p:cNvGrpSpPr/>
          <p:nvPr/>
        </p:nvGrpSpPr>
        <p:grpSpPr>
          <a:xfrm>
            <a:off x="1958968" y="641812"/>
            <a:ext cx="5306449" cy="270520"/>
            <a:chOff x="1958968" y="641812"/>
            <a:chExt cx="5306449" cy="2705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-176098"/>
              <a:ext cx="251376" cy="188719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643688"/>
              <a:ext cx="251376" cy="2476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506744"/>
              <a:ext cx="251376" cy="52151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643688"/>
              <a:ext cx="251376" cy="247624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 rot="16200000">
              <a:off x="6013130" y="243268"/>
              <a:ext cx="270520" cy="1067608"/>
              <a:chOff x="1076240" y="1285285"/>
              <a:chExt cx="304561" cy="120195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1512813" y="1130310"/>
            <a:ext cx="247626" cy="3357218"/>
            <a:chOff x="1512813" y="1130310"/>
            <a:chExt cx="247626" cy="33572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814" y="2870461"/>
              <a:ext cx="247625" cy="16170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12813" y="1130310"/>
              <a:ext cx="247625" cy="1343178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357116" y="1130310"/>
            <a:ext cx="265599" cy="3357218"/>
            <a:chOff x="7357116" y="1093794"/>
            <a:chExt cx="265599" cy="335721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339" y="3655613"/>
              <a:ext cx="251376" cy="79539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357116" y="1093794"/>
              <a:ext cx="265599" cy="2162713"/>
              <a:chOff x="865880" y="2053154"/>
              <a:chExt cx="299021" cy="243486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2053154"/>
                <a:ext cx="299021" cy="120384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3284175"/>
                <a:ext cx="299021" cy="120384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/>
          <p:cNvGrpSpPr/>
          <p:nvPr/>
        </p:nvGrpSpPr>
        <p:grpSpPr>
          <a:xfrm>
            <a:off x="1958968" y="4723115"/>
            <a:ext cx="5306449" cy="270520"/>
            <a:chOff x="1958968" y="4723115"/>
            <a:chExt cx="5306449" cy="27052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3905205"/>
              <a:ext cx="251376" cy="1887196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4724991"/>
              <a:ext cx="251376" cy="24762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4588047"/>
              <a:ext cx="251376" cy="52151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4724991"/>
              <a:ext cx="251376" cy="247624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 rot="16200000">
              <a:off x="6013130" y="4324571"/>
              <a:ext cx="270520" cy="1067608"/>
              <a:chOff x="1076240" y="1285285"/>
              <a:chExt cx="304561" cy="1201950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6" t="504" r="833" b="1402"/>
          <a:stretch/>
        </p:blipFill>
        <p:spPr>
          <a:xfrm>
            <a:off x="1697415" y="827352"/>
            <a:ext cx="5749169" cy="3963134"/>
          </a:xfrm>
          <a:prstGeom prst="roundRect">
            <a:avLst>
              <a:gd name="adj" fmla="val 6952"/>
            </a:avLst>
          </a:prstGeom>
          <a:ln w="57150">
            <a:solidFill>
              <a:srgbClr val="036169"/>
            </a:solidFill>
          </a:ln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t="5556" r="33125" b="6852"/>
          <a:stretch/>
        </p:blipFill>
        <p:spPr>
          <a:xfrm>
            <a:off x="7029772" y="4048125"/>
            <a:ext cx="1942778" cy="2581275"/>
          </a:xfrm>
          <a:prstGeom prst="rect">
            <a:avLst/>
          </a:prstGeom>
        </p:spPr>
      </p:pic>
      <p:sp>
        <p:nvSpPr>
          <p:cNvPr id="61" name="Speech Bubble: Rectangle with Corners Rounded 60"/>
          <p:cNvSpPr/>
          <p:nvPr/>
        </p:nvSpPr>
        <p:spPr>
          <a:xfrm>
            <a:off x="1666875" y="5302250"/>
            <a:ext cx="5372100" cy="869950"/>
          </a:xfrm>
          <a:prstGeom prst="wedgeRoundRectCallout">
            <a:avLst>
              <a:gd name="adj1" fmla="val 60468"/>
              <a:gd name="adj2" fmla="val 1710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What can you see in the picture?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7" name="Group 56"/>
          <p:cNvGrpSpPr/>
          <p:nvPr/>
        </p:nvGrpSpPr>
        <p:grpSpPr>
          <a:xfrm>
            <a:off x="1958968" y="641812"/>
            <a:ext cx="5306449" cy="270520"/>
            <a:chOff x="1958968" y="641812"/>
            <a:chExt cx="5306449" cy="2705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-176098"/>
              <a:ext cx="251376" cy="188719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643688"/>
              <a:ext cx="251376" cy="2476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506744"/>
              <a:ext cx="251376" cy="52151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643688"/>
              <a:ext cx="251376" cy="247624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 rot="16200000">
              <a:off x="6013130" y="243268"/>
              <a:ext cx="270520" cy="1067608"/>
              <a:chOff x="1076240" y="1285285"/>
              <a:chExt cx="304561" cy="120195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1512813" y="1130310"/>
            <a:ext cx="247626" cy="3357218"/>
            <a:chOff x="1512813" y="1130310"/>
            <a:chExt cx="247626" cy="33572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814" y="2870461"/>
              <a:ext cx="247625" cy="16170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12813" y="1130310"/>
              <a:ext cx="247625" cy="1343178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357116" y="1130310"/>
            <a:ext cx="265599" cy="3357218"/>
            <a:chOff x="7357116" y="1093794"/>
            <a:chExt cx="265599" cy="335721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339" y="3655613"/>
              <a:ext cx="251376" cy="79539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357116" y="1093794"/>
              <a:ext cx="265599" cy="2162713"/>
              <a:chOff x="865880" y="2053154"/>
              <a:chExt cx="299021" cy="243486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2053154"/>
                <a:ext cx="299021" cy="120384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3284175"/>
                <a:ext cx="299021" cy="120384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/>
          <p:cNvGrpSpPr/>
          <p:nvPr/>
        </p:nvGrpSpPr>
        <p:grpSpPr>
          <a:xfrm>
            <a:off x="1958968" y="4723115"/>
            <a:ext cx="5306449" cy="270520"/>
            <a:chOff x="1958968" y="4723115"/>
            <a:chExt cx="5306449" cy="27052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3905205"/>
              <a:ext cx="251376" cy="1887196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4724991"/>
              <a:ext cx="251376" cy="24762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4588047"/>
              <a:ext cx="251376" cy="52151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4724991"/>
              <a:ext cx="251376" cy="247624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 rot="16200000">
              <a:off x="6013130" y="4324571"/>
              <a:ext cx="270520" cy="1067608"/>
              <a:chOff x="1076240" y="1285285"/>
              <a:chExt cx="304561" cy="1201950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1" t="6428" r="30625" b="7342"/>
          <a:stretch/>
        </p:blipFill>
        <p:spPr>
          <a:xfrm>
            <a:off x="79495" y="4067798"/>
            <a:ext cx="1907984" cy="2640651"/>
          </a:xfrm>
          <a:prstGeom prst="rect">
            <a:avLst/>
          </a:prstGeom>
        </p:spPr>
      </p:pic>
      <p:sp>
        <p:nvSpPr>
          <p:cNvPr id="61" name="Speech Bubble: Rectangle with Corners Rounded 60"/>
          <p:cNvSpPr/>
          <p:nvPr/>
        </p:nvSpPr>
        <p:spPr>
          <a:xfrm>
            <a:off x="2094165" y="5302250"/>
            <a:ext cx="5372100" cy="869950"/>
          </a:xfrm>
          <a:prstGeom prst="wedgeRoundRectCallout">
            <a:avLst>
              <a:gd name="adj1" fmla="val -61067"/>
              <a:gd name="adj2" fmla="val -255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How many suns are in the sky? </a:t>
            </a:r>
            <a:b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</a:b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Can you show me using your fingers?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 r="8582"/>
          <a:stretch/>
        </p:blipFill>
        <p:spPr>
          <a:xfrm>
            <a:off x="1695449" y="831849"/>
            <a:ext cx="5752409" cy="3953353"/>
          </a:xfrm>
          <a:prstGeom prst="roundRect">
            <a:avLst>
              <a:gd name="adj" fmla="val 7355"/>
            </a:avLst>
          </a:prstGeom>
          <a:ln w="57150">
            <a:solidFill>
              <a:srgbClr val="036169"/>
            </a:solidFill>
          </a:ln>
        </p:spPr>
      </p:pic>
    </p:spTree>
    <p:extLst>
      <p:ext uri="{BB962C8B-B14F-4D97-AF65-F5344CB8AC3E}">
        <p14:creationId xmlns:p14="http://schemas.microsoft.com/office/powerpoint/2010/main" val="161202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7" name="Group 56"/>
          <p:cNvGrpSpPr/>
          <p:nvPr/>
        </p:nvGrpSpPr>
        <p:grpSpPr>
          <a:xfrm>
            <a:off x="1958968" y="641812"/>
            <a:ext cx="5306449" cy="270520"/>
            <a:chOff x="1958968" y="641812"/>
            <a:chExt cx="5306449" cy="2705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-176098"/>
              <a:ext cx="251376" cy="188719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643688"/>
              <a:ext cx="251376" cy="2476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506744"/>
              <a:ext cx="251376" cy="52151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643688"/>
              <a:ext cx="251376" cy="247624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 rot="16200000">
              <a:off x="6013130" y="243268"/>
              <a:ext cx="270520" cy="1067608"/>
              <a:chOff x="1076240" y="1285285"/>
              <a:chExt cx="304561" cy="120195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1512813" y="1130310"/>
            <a:ext cx="247626" cy="3357218"/>
            <a:chOff x="1512813" y="1130310"/>
            <a:chExt cx="247626" cy="33572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814" y="2870461"/>
              <a:ext cx="247625" cy="16170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12813" y="1130310"/>
              <a:ext cx="247625" cy="1343178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357116" y="1130310"/>
            <a:ext cx="265599" cy="3357218"/>
            <a:chOff x="7357116" y="1093794"/>
            <a:chExt cx="265599" cy="335721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339" y="3655613"/>
              <a:ext cx="251376" cy="79539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357116" y="1093794"/>
              <a:ext cx="265599" cy="2162713"/>
              <a:chOff x="865880" y="2053154"/>
              <a:chExt cx="299021" cy="243486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2053154"/>
                <a:ext cx="299021" cy="120384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3284175"/>
                <a:ext cx="299021" cy="120384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/>
          <p:cNvGrpSpPr/>
          <p:nvPr/>
        </p:nvGrpSpPr>
        <p:grpSpPr>
          <a:xfrm>
            <a:off x="1958968" y="4723115"/>
            <a:ext cx="5306449" cy="270520"/>
            <a:chOff x="1958968" y="4723115"/>
            <a:chExt cx="5306449" cy="27052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3905205"/>
              <a:ext cx="251376" cy="1887196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4724991"/>
              <a:ext cx="251376" cy="24762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4588047"/>
              <a:ext cx="251376" cy="52151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4724991"/>
              <a:ext cx="251376" cy="247624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 rot="16200000">
              <a:off x="6013130" y="4324571"/>
              <a:ext cx="270520" cy="1067608"/>
              <a:chOff x="1076240" y="1285285"/>
              <a:chExt cx="304561" cy="1201950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t="5556" r="33125" b="6852"/>
          <a:stretch/>
        </p:blipFill>
        <p:spPr>
          <a:xfrm>
            <a:off x="7029772" y="4048125"/>
            <a:ext cx="1942778" cy="2581275"/>
          </a:xfrm>
          <a:prstGeom prst="rect">
            <a:avLst/>
          </a:prstGeom>
        </p:spPr>
      </p:pic>
      <p:sp>
        <p:nvSpPr>
          <p:cNvPr id="61" name="Speech Bubble: Rectangle with Corners Rounded 60"/>
          <p:cNvSpPr/>
          <p:nvPr/>
        </p:nvSpPr>
        <p:spPr>
          <a:xfrm>
            <a:off x="1666875" y="5302250"/>
            <a:ext cx="5372100" cy="869950"/>
          </a:xfrm>
          <a:prstGeom prst="wedgeRoundRectCallout">
            <a:avLst>
              <a:gd name="adj1" fmla="val 60468"/>
              <a:gd name="adj2" fmla="val 1710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I can see </a:t>
            </a:r>
            <a:r>
              <a:rPr lang="en-GB" dirty="0">
                <a:solidFill>
                  <a:schemeClr val="tx1"/>
                </a:solidFill>
                <a:latin typeface="Numberlings" pitchFamily="2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 boat. Am I right? </a:t>
            </a:r>
            <a:b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</a:b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How do you know?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5" r="14170" b="11377"/>
          <a:stretch/>
        </p:blipFill>
        <p:spPr>
          <a:xfrm>
            <a:off x="1697415" y="827352"/>
            <a:ext cx="5745706" cy="3972064"/>
          </a:xfrm>
          <a:prstGeom prst="roundRect">
            <a:avLst>
              <a:gd name="adj" fmla="val 7122"/>
            </a:avLst>
          </a:prstGeom>
          <a:ln w="57150">
            <a:solidFill>
              <a:srgbClr val="036169"/>
            </a:solidFill>
          </a:ln>
        </p:spPr>
      </p:pic>
    </p:spTree>
    <p:extLst>
      <p:ext uri="{BB962C8B-B14F-4D97-AF65-F5344CB8AC3E}">
        <p14:creationId xmlns:p14="http://schemas.microsoft.com/office/powerpoint/2010/main" val="142332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7" name="Group 56"/>
          <p:cNvGrpSpPr/>
          <p:nvPr/>
        </p:nvGrpSpPr>
        <p:grpSpPr>
          <a:xfrm>
            <a:off x="1958968" y="641812"/>
            <a:ext cx="5306449" cy="270520"/>
            <a:chOff x="1958968" y="641812"/>
            <a:chExt cx="5306449" cy="2705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-176098"/>
              <a:ext cx="251376" cy="188719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643688"/>
              <a:ext cx="251376" cy="2476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506744"/>
              <a:ext cx="251376" cy="52151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643688"/>
              <a:ext cx="251376" cy="247624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 rot="16200000">
              <a:off x="6013130" y="243268"/>
              <a:ext cx="270520" cy="1067608"/>
              <a:chOff x="1076240" y="1285285"/>
              <a:chExt cx="304561" cy="120195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1512813" y="1130310"/>
            <a:ext cx="247626" cy="3357218"/>
            <a:chOff x="1512813" y="1130310"/>
            <a:chExt cx="247626" cy="33572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814" y="2870461"/>
              <a:ext cx="247625" cy="16170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12813" y="1130310"/>
              <a:ext cx="247625" cy="1343178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357116" y="1130310"/>
            <a:ext cx="265599" cy="3357218"/>
            <a:chOff x="7357116" y="1093794"/>
            <a:chExt cx="265599" cy="335721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339" y="3655613"/>
              <a:ext cx="251376" cy="79539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357116" y="1093794"/>
              <a:ext cx="265599" cy="2162713"/>
              <a:chOff x="865880" y="2053154"/>
              <a:chExt cx="299021" cy="243486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2053154"/>
                <a:ext cx="299021" cy="120384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3284175"/>
                <a:ext cx="299021" cy="120384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/>
          <p:cNvGrpSpPr/>
          <p:nvPr/>
        </p:nvGrpSpPr>
        <p:grpSpPr>
          <a:xfrm>
            <a:off x="1958968" y="4723115"/>
            <a:ext cx="5306449" cy="270520"/>
            <a:chOff x="1958968" y="4723115"/>
            <a:chExt cx="5306449" cy="27052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3905205"/>
              <a:ext cx="251376" cy="1887196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4724991"/>
              <a:ext cx="251376" cy="24762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4588047"/>
              <a:ext cx="251376" cy="52151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4724991"/>
              <a:ext cx="251376" cy="247624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 rot="16200000">
              <a:off x="6013130" y="4324571"/>
              <a:ext cx="270520" cy="1067608"/>
              <a:chOff x="1076240" y="1285285"/>
              <a:chExt cx="304561" cy="1201950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9" r="13698" b="9360"/>
          <a:stretch/>
        </p:blipFill>
        <p:spPr>
          <a:xfrm>
            <a:off x="1697415" y="827352"/>
            <a:ext cx="5755609" cy="3960612"/>
          </a:xfrm>
          <a:prstGeom prst="roundRect">
            <a:avLst>
              <a:gd name="adj" fmla="val 7115"/>
            </a:avLst>
          </a:prstGeom>
          <a:ln w="57150">
            <a:solidFill>
              <a:srgbClr val="036169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1" t="6428" r="30625" b="7342"/>
          <a:stretch/>
        </p:blipFill>
        <p:spPr>
          <a:xfrm>
            <a:off x="79495" y="4067798"/>
            <a:ext cx="1907984" cy="2640651"/>
          </a:xfrm>
          <a:prstGeom prst="rect">
            <a:avLst/>
          </a:prstGeom>
        </p:spPr>
      </p:pic>
      <p:sp>
        <p:nvSpPr>
          <p:cNvPr id="39" name="Speech Bubble: Rectangle with Corners Rounded 38"/>
          <p:cNvSpPr/>
          <p:nvPr/>
        </p:nvSpPr>
        <p:spPr>
          <a:xfrm>
            <a:off x="2094165" y="5302250"/>
            <a:ext cx="5372100" cy="869950"/>
          </a:xfrm>
          <a:prstGeom prst="wedgeRoundRectCallout">
            <a:avLst>
              <a:gd name="adj1" fmla="val -61067"/>
              <a:gd name="adj2" fmla="val -255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What can you spot in the picture?</a:t>
            </a:r>
          </a:p>
        </p:txBody>
      </p:sp>
    </p:spTree>
    <p:extLst>
      <p:ext uri="{BB962C8B-B14F-4D97-AF65-F5344CB8AC3E}">
        <p14:creationId xmlns:p14="http://schemas.microsoft.com/office/powerpoint/2010/main" val="231014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7" name="Group 56"/>
          <p:cNvGrpSpPr/>
          <p:nvPr/>
        </p:nvGrpSpPr>
        <p:grpSpPr>
          <a:xfrm>
            <a:off x="1958968" y="641812"/>
            <a:ext cx="5306449" cy="270520"/>
            <a:chOff x="1958968" y="641812"/>
            <a:chExt cx="5306449" cy="2705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-176098"/>
              <a:ext cx="251376" cy="188719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643688"/>
              <a:ext cx="251376" cy="2476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506744"/>
              <a:ext cx="251376" cy="52151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643688"/>
              <a:ext cx="251376" cy="247624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 rot="16200000">
              <a:off x="6013130" y="243268"/>
              <a:ext cx="270520" cy="1067608"/>
              <a:chOff x="1076240" y="1285285"/>
              <a:chExt cx="304561" cy="120195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1512813" y="1130310"/>
            <a:ext cx="247626" cy="3357218"/>
            <a:chOff x="1512813" y="1130310"/>
            <a:chExt cx="247626" cy="33572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814" y="2870461"/>
              <a:ext cx="247625" cy="16170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12813" y="1130310"/>
              <a:ext cx="247625" cy="1343178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357116" y="1130310"/>
            <a:ext cx="265599" cy="3357218"/>
            <a:chOff x="7357116" y="1093794"/>
            <a:chExt cx="265599" cy="335721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339" y="3655613"/>
              <a:ext cx="251376" cy="79539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357116" y="1093794"/>
              <a:ext cx="265599" cy="2162713"/>
              <a:chOff x="865880" y="2053154"/>
              <a:chExt cx="299021" cy="243486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2053154"/>
                <a:ext cx="299021" cy="120384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3284175"/>
                <a:ext cx="299021" cy="120384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/>
          <p:cNvGrpSpPr/>
          <p:nvPr/>
        </p:nvGrpSpPr>
        <p:grpSpPr>
          <a:xfrm>
            <a:off x="1958968" y="4723115"/>
            <a:ext cx="5306449" cy="270520"/>
            <a:chOff x="1958968" y="4723115"/>
            <a:chExt cx="5306449" cy="27052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3905205"/>
              <a:ext cx="251376" cy="1887196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4724991"/>
              <a:ext cx="251376" cy="24762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4588047"/>
              <a:ext cx="251376" cy="52151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4724991"/>
              <a:ext cx="251376" cy="247624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 rot="16200000">
              <a:off x="6013130" y="4324571"/>
              <a:ext cx="270520" cy="1067608"/>
              <a:chOff x="1076240" y="1285285"/>
              <a:chExt cx="304561" cy="1201950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t="5556" r="33125" b="6852"/>
          <a:stretch/>
        </p:blipFill>
        <p:spPr>
          <a:xfrm>
            <a:off x="7029772" y="4048125"/>
            <a:ext cx="1942778" cy="2581275"/>
          </a:xfrm>
          <a:prstGeom prst="rect">
            <a:avLst/>
          </a:prstGeom>
        </p:spPr>
      </p:pic>
      <p:sp>
        <p:nvSpPr>
          <p:cNvPr id="61" name="Speech Bubble: Rectangle with Corners Rounded 60"/>
          <p:cNvSpPr/>
          <p:nvPr/>
        </p:nvSpPr>
        <p:spPr>
          <a:xfrm>
            <a:off x="1375954" y="5302250"/>
            <a:ext cx="5663021" cy="869950"/>
          </a:xfrm>
          <a:prstGeom prst="wedgeRoundRectCallout">
            <a:avLst>
              <a:gd name="adj1" fmla="val 60468"/>
              <a:gd name="adj2" fmla="val 1710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What can you see in this picture? Can you count each thing? How many of each are there?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r="5790"/>
          <a:stretch/>
        </p:blipFill>
        <p:spPr>
          <a:xfrm>
            <a:off x="1697415" y="827352"/>
            <a:ext cx="5750057" cy="3953234"/>
          </a:xfrm>
          <a:prstGeom prst="roundRect">
            <a:avLst>
              <a:gd name="adj" fmla="val 6423"/>
            </a:avLst>
          </a:prstGeom>
          <a:ln w="57150">
            <a:solidFill>
              <a:srgbClr val="036169"/>
            </a:solidFill>
          </a:ln>
        </p:spPr>
      </p:pic>
    </p:spTree>
    <p:extLst>
      <p:ext uri="{BB962C8B-B14F-4D97-AF65-F5344CB8AC3E}">
        <p14:creationId xmlns:p14="http://schemas.microsoft.com/office/powerpoint/2010/main" val="344157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7" name="Group 56"/>
          <p:cNvGrpSpPr/>
          <p:nvPr/>
        </p:nvGrpSpPr>
        <p:grpSpPr>
          <a:xfrm>
            <a:off x="1958968" y="641812"/>
            <a:ext cx="5306449" cy="270520"/>
            <a:chOff x="1958968" y="641812"/>
            <a:chExt cx="5306449" cy="2705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-176098"/>
              <a:ext cx="251376" cy="188719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643688"/>
              <a:ext cx="251376" cy="2476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506744"/>
              <a:ext cx="251376" cy="52151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643688"/>
              <a:ext cx="251376" cy="247624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 rot="16200000">
              <a:off x="6013130" y="243268"/>
              <a:ext cx="270520" cy="1067608"/>
              <a:chOff x="1076240" y="1285285"/>
              <a:chExt cx="304561" cy="120195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1512813" y="1130310"/>
            <a:ext cx="247626" cy="3357218"/>
            <a:chOff x="1512813" y="1130310"/>
            <a:chExt cx="247626" cy="33572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814" y="2870461"/>
              <a:ext cx="247625" cy="16170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12813" y="1130310"/>
              <a:ext cx="247625" cy="1343178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357116" y="1130310"/>
            <a:ext cx="265599" cy="3357218"/>
            <a:chOff x="7357116" y="1093794"/>
            <a:chExt cx="265599" cy="335721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339" y="3655613"/>
              <a:ext cx="251376" cy="79539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357116" y="1093794"/>
              <a:ext cx="265599" cy="2162713"/>
              <a:chOff x="865880" y="2053154"/>
              <a:chExt cx="299021" cy="243486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2053154"/>
                <a:ext cx="299021" cy="120384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3284175"/>
                <a:ext cx="299021" cy="120384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/>
          <p:cNvGrpSpPr/>
          <p:nvPr/>
        </p:nvGrpSpPr>
        <p:grpSpPr>
          <a:xfrm>
            <a:off x="1958968" y="4723115"/>
            <a:ext cx="5306449" cy="270520"/>
            <a:chOff x="1958968" y="4723115"/>
            <a:chExt cx="5306449" cy="27052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3905205"/>
              <a:ext cx="251376" cy="1887196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4724991"/>
              <a:ext cx="251376" cy="24762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4588047"/>
              <a:ext cx="251376" cy="52151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4724991"/>
              <a:ext cx="251376" cy="247624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 rot="16200000">
              <a:off x="6013130" y="4324571"/>
              <a:ext cx="270520" cy="1067608"/>
              <a:chOff x="1076240" y="1285285"/>
              <a:chExt cx="304561" cy="1201950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 r="11386" b="7182"/>
          <a:stretch/>
        </p:blipFill>
        <p:spPr>
          <a:xfrm>
            <a:off x="1697416" y="827353"/>
            <a:ext cx="5771694" cy="3970027"/>
          </a:xfrm>
          <a:prstGeom prst="roundRect">
            <a:avLst>
              <a:gd name="adj" fmla="val 6996"/>
            </a:avLst>
          </a:prstGeom>
          <a:ln w="57150">
            <a:solidFill>
              <a:srgbClr val="036169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1" t="6428" r="30625" b="7342"/>
          <a:stretch/>
        </p:blipFill>
        <p:spPr>
          <a:xfrm>
            <a:off x="79495" y="4067798"/>
            <a:ext cx="1907984" cy="2640651"/>
          </a:xfrm>
          <a:prstGeom prst="rect">
            <a:avLst/>
          </a:prstGeom>
        </p:spPr>
      </p:pic>
      <p:sp>
        <p:nvSpPr>
          <p:cNvPr id="39" name="Speech Bubble: Rectangle with Corners Rounded 38"/>
          <p:cNvSpPr/>
          <p:nvPr/>
        </p:nvSpPr>
        <p:spPr>
          <a:xfrm>
            <a:off x="2094165" y="5302250"/>
            <a:ext cx="5372100" cy="869950"/>
          </a:xfrm>
          <a:prstGeom prst="wedgeRoundRectCallout">
            <a:avLst>
              <a:gd name="adj1" fmla="val -61067"/>
              <a:gd name="adj2" fmla="val -255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I can see </a:t>
            </a:r>
            <a:r>
              <a:rPr lang="en-GB" dirty="0">
                <a:solidFill>
                  <a:schemeClr val="tx1"/>
                </a:solidFill>
                <a:latin typeface="Numberlings" pitchFamily="2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 whale and </a:t>
            </a:r>
            <a:r>
              <a:rPr lang="en-GB" dirty="0">
                <a:solidFill>
                  <a:schemeClr val="tx1"/>
                </a:solidFill>
                <a:latin typeface="Numberlings" pitchFamily="2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 boat. </a:t>
            </a:r>
            <a:b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</a:b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Am I right? How do you know? </a:t>
            </a:r>
          </a:p>
        </p:txBody>
      </p:sp>
    </p:spTree>
    <p:extLst>
      <p:ext uri="{BB962C8B-B14F-4D97-AF65-F5344CB8AC3E}">
        <p14:creationId xmlns:p14="http://schemas.microsoft.com/office/powerpoint/2010/main" val="294742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7" name="Group 56"/>
          <p:cNvGrpSpPr/>
          <p:nvPr/>
        </p:nvGrpSpPr>
        <p:grpSpPr>
          <a:xfrm>
            <a:off x="1958968" y="641812"/>
            <a:ext cx="5306449" cy="270520"/>
            <a:chOff x="1958968" y="641812"/>
            <a:chExt cx="5306449" cy="2705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-176098"/>
              <a:ext cx="251376" cy="188719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643688"/>
              <a:ext cx="251376" cy="2476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506744"/>
              <a:ext cx="251376" cy="52151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643688"/>
              <a:ext cx="251376" cy="247624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 rot="16200000">
              <a:off x="6013130" y="243268"/>
              <a:ext cx="270520" cy="1067608"/>
              <a:chOff x="1076240" y="1285285"/>
              <a:chExt cx="304561" cy="120195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1512813" y="1130310"/>
            <a:ext cx="247626" cy="3357218"/>
            <a:chOff x="1512813" y="1130310"/>
            <a:chExt cx="247626" cy="33572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814" y="2870461"/>
              <a:ext cx="247625" cy="16170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12813" y="1130310"/>
              <a:ext cx="247625" cy="1343178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357116" y="1130310"/>
            <a:ext cx="265599" cy="3357218"/>
            <a:chOff x="7357116" y="1093794"/>
            <a:chExt cx="265599" cy="335721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339" y="3655613"/>
              <a:ext cx="251376" cy="79539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357116" y="1093794"/>
              <a:ext cx="265599" cy="2162713"/>
              <a:chOff x="865880" y="2053154"/>
              <a:chExt cx="299021" cy="243486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2053154"/>
                <a:ext cx="299021" cy="120384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3284175"/>
                <a:ext cx="299021" cy="120384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/>
          <p:cNvGrpSpPr/>
          <p:nvPr/>
        </p:nvGrpSpPr>
        <p:grpSpPr>
          <a:xfrm>
            <a:off x="1958968" y="4723115"/>
            <a:ext cx="5306449" cy="270520"/>
            <a:chOff x="1958968" y="4723115"/>
            <a:chExt cx="5306449" cy="27052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3905205"/>
              <a:ext cx="251376" cy="1887196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4724991"/>
              <a:ext cx="251376" cy="24762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4588047"/>
              <a:ext cx="251376" cy="52151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4724991"/>
              <a:ext cx="251376" cy="247624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 rot="16200000">
              <a:off x="6013130" y="4324571"/>
              <a:ext cx="270520" cy="1067608"/>
              <a:chOff x="1076240" y="1285285"/>
              <a:chExt cx="304561" cy="1201950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t="5556" r="33125" b="6852"/>
          <a:stretch/>
        </p:blipFill>
        <p:spPr>
          <a:xfrm>
            <a:off x="7029772" y="4048125"/>
            <a:ext cx="1942778" cy="2581275"/>
          </a:xfrm>
          <a:prstGeom prst="rect">
            <a:avLst/>
          </a:prstGeom>
        </p:spPr>
      </p:pic>
      <p:sp>
        <p:nvSpPr>
          <p:cNvPr id="61" name="Speech Bubble: Rectangle with Corners Rounded 60"/>
          <p:cNvSpPr/>
          <p:nvPr/>
        </p:nvSpPr>
        <p:spPr>
          <a:xfrm>
            <a:off x="731520" y="5302250"/>
            <a:ext cx="6307455" cy="869950"/>
          </a:xfrm>
          <a:prstGeom prst="wedgeRoundRectCallout">
            <a:avLst>
              <a:gd name="adj1" fmla="val 60468"/>
              <a:gd name="adj2" fmla="val 1710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50" dirty="0">
                <a:solidFill>
                  <a:schemeClr val="tx1"/>
                </a:solidFill>
                <a:latin typeface="Heinemann Roman" panose="02000503000000020004" pitchFamily="50" charset="0"/>
              </a:rPr>
              <a:t>What is happening in this picture? </a:t>
            </a:r>
            <a:br>
              <a:rPr lang="en-GB" sz="1750" dirty="0">
                <a:solidFill>
                  <a:schemeClr val="tx1"/>
                </a:solidFill>
                <a:latin typeface="Heinemann Roman" panose="02000503000000020004" pitchFamily="50" charset="0"/>
              </a:rPr>
            </a:br>
            <a:r>
              <a:rPr lang="en-GB" sz="1750" dirty="0">
                <a:solidFill>
                  <a:schemeClr val="tx1"/>
                </a:solidFill>
                <a:latin typeface="Heinemann Roman" panose="02000503000000020004" pitchFamily="50" charset="0"/>
              </a:rPr>
              <a:t>How many sheep are there? How many cakes are there?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16" y="891312"/>
            <a:ext cx="5752256" cy="3829926"/>
          </a:xfrm>
          <a:prstGeom prst="roundRect">
            <a:avLst>
              <a:gd name="adj" fmla="val 7170"/>
            </a:avLst>
          </a:prstGeom>
          <a:ln w="57150">
            <a:solidFill>
              <a:srgbClr val="03616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66" y="2589432"/>
            <a:ext cx="1341869" cy="1898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814" y="375921"/>
            <a:ext cx="3277320" cy="46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0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7" name="Group 56"/>
          <p:cNvGrpSpPr/>
          <p:nvPr/>
        </p:nvGrpSpPr>
        <p:grpSpPr>
          <a:xfrm>
            <a:off x="1958968" y="641812"/>
            <a:ext cx="5306449" cy="270520"/>
            <a:chOff x="1958968" y="641812"/>
            <a:chExt cx="5306449" cy="2705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-176098"/>
              <a:ext cx="251376" cy="188719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643688"/>
              <a:ext cx="251376" cy="2476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506744"/>
              <a:ext cx="251376" cy="52151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643688"/>
              <a:ext cx="251376" cy="247624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 rot="16200000">
              <a:off x="6013130" y="243268"/>
              <a:ext cx="270520" cy="1067608"/>
              <a:chOff x="1076240" y="1285285"/>
              <a:chExt cx="304561" cy="120195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1512813" y="1130310"/>
            <a:ext cx="247626" cy="3357218"/>
            <a:chOff x="1512813" y="1130310"/>
            <a:chExt cx="247626" cy="33572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814" y="2870461"/>
              <a:ext cx="247625" cy="16170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12813" y="1130310"/>
              <a:ext cx="247625" cy="1343178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357116" y="1130310"/>
            <a:ext cx="265599" cy="3357218"/>
            <a:chOff x="7357116" y="1093794"/>
            <a:chExt cx="265599" cy="335721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339" y="3655613"/>
              <a:ext cx="251376" cy="79539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357116" y="1093794"/>
              <a:ext cx="265599" cy="2162713"/>
              <a:chOff x="865880" y="2053154"/>
              <a:chExt cx="299021" cy="243486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2053154"/>
                <a:ext cx="299021" cy="120384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3284175"/>
                <a:ext cx="299021" cy="120384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/>
          <p:cNvGrpSpPr/>
          <p:nvPr/>
        </p:nvGrpSpPr>
        <p:grpSpPr>
          <a:xfrm>
            <a:off x="1958968" y="4723115"/>
            <a:ext cx="5306449" cy="270520"/>
            <a:chOff x="1958968" y="4723115"/>
            <a:chExt cx="5306449" cy="27052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3905205"/>
              <a:ext cx="251376" cy="1887196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4724991"/>
              <a:ext cx="251376" cy="24762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4588047"/>
              <a:ext cx="251376" cy="52151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4724991"/>
              <a:ext cx="251376" cy="247624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 rot="16200000">
              <a:off x="6013130" y="4324571"/>
              <a:ext cx="270520" cy="1067608"/>
              <a:chOff x="1076240" y="1285285"/>
              <a:chExt cx="304561" cy="1201950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1564" b="1104"/>
          <a:stretch/>
        </p:blipFill>
        <p:spPr>
          <a:xfrm>
            <a:off x="1697415" y="827351"/>
            <a:ext cx="5755808" cy="3956998"/>
          </a:xfrm>
          <a:prstGeom prst="roundRect">
            <a:avLst>
              <a:gd name="adj" fmla="val 7290"/>
            </a:avLst>
          </a:prstGeom>
          <a:ln w="57150">
            <a:solidFill>
              <a:srgbClr val="036169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1" t="6428" r="30625" b="7342"/>
          <a:stretch/>
        </p:blipFill>
        <p:spPr>
          <a:xfrm>
            <a:off x="79495" y="4067798"/>
            <a:ext cx="1907984" cy="2640651"/>
          </a:xfrm>
          <a:prstGeom prst="rect">
            <a:avLst/>
          </a:prstGeom>
        </p:spPr>
      </p:pic>
      <p:sp>
        <p:nvSpPr>
          <p:cNvPr id="40" name="Speech Bubble: Rectangle with Corners Rounded 39"/>
          <p:cNvSpPr/>
          <p:nvPr/>
        </p:nvSpPr>
        <p:spPr>
          <a:xfrm>
            <a:off x="2094165" y="5302250"/>
            <a:ext cx="5372100" cy="869950"/>
          </a:xfrm>
          <a:prstGeom prst="wedgeRoundRectCallout">
            <a:avLst>
              <a:gd name="adj1" fmla="val -61067"/>
              <a:gd name="adj2" fmla="val -255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What do you notice in this picture?</a:t>
            </a:r>
          </a:p>
        </p:txBody>
      </p:sp>
    </p:spTree>
    <p:extLst>
      <p:ext uri="{BB962C8B-B14F-4D97-AF65-F5344CB8AC3E}">
        <p14:creationId xmlns:p14="http://schemas.microsoft.com/office/powerpoint/2010/main" val="27651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545</TotalTime>
  <Words>146</Words>
  <Application>Microsoft Office PowerPoint</Application>
  <PresentationFormat>On-screen Show (4:3)</PresentationFormat>
  <Paragraphs>16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Numberlings</vt:lpstr>
      <vt:lpstr>Twinkl</vt:lpstr>
      <vt:lpstr>Calibri</vt:lpstr>
      <vt:lpstr>Heinemann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Monteith</dc:creator>
  <cp:lastModifiedBy>Emma Irving</cp:lastModifiedBy>
  <cp:revision>36</cp:revision>
  <dcterms:created xsi:type="dcterms:W3CDTF">2020-07-02T07:30:45Z</dcterms:created>
  <dcterms:modified xsi:type="dcterms:W3CDTF">2020-10-14T15:15:16Z</dcterms:modified>
</cp:coreProperties>
</file>