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77" r:id="rId4"/>
    <p:sldId id="291" r:id="rId5"/>
    <p:sldId id="271" r:id="rId6"/>
    <p:sldId id="285" r:id="rId7"/>
    <p:sldId id="286" r:id="rId8"/>
    <p:sldId id="287" r:id="rId9"/>
    <p:sldId id="288" r:id="rId10"/>
    <p:sldId id="274" r:id="rId11"/>
    <p:sldId id="289" r:id="rId12"/>
    <p:sldId id="284" r:id="rId13"/>
    <p:sldId id="275" r:id="rId14"/>
    <p:sldId id="290" r:id="rId15"/>
    <p:sldId id="292" r:id="rId16"/>
    <p:sldId id="276" r:id="rId17"/>
    <p:sldId id="278" r:id="rId18"/>
    <p:sldId id="279" r:id="rId19"/>
    <p:sldId id="28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53" autoAdjust="0"/>
    <p:restoredTop sz="94660"/>
  </p:normalViewPr>
  <p:slideViewPr>
    <p:cSldViewPr snapToGrid="0">
      <p:cViewPr varScale="1">
        <p:scale>
          <a:sx n="123" d="100"/>
          <a:sy n="123" d="100"/>
        </p:scale>
        <p:origin x="200" y="296"/>
      </p:cViewPr>
      <p:guideLst>
        <p:guide orient="horz" pos="2160"/>
        <p:guide pos="3840"/>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8/30/23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8/30/23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8/30/23</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8/30/23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8/30/23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8/30/23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A5034C-8BD9-4B0C-893B-33834FAB227F}" type="datetime1">
              <a:rPr lang="en-US"/>
              <a:t>8/30/23</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8/30/23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8/30/23</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8/30/23</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8/30/23</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85CD17-C377-4DE5-9FCA-CC7471605C58}" type="datetime1">
              <a:rPr lang="en-US"/>
              <a:t>8/30/23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E9F02-BE96-4BAE-86A5-1FA60D24CAE2}" type="datetime1">
              <a:rPr lang="en-US"/>
              <a:t>8/30/23</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8/30/23</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orbridgefirst.northumberland.sch.u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oxfordowl.co.u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1976" y="3141899"/>
            <a:ext cx="7091361" cy="2793906"/>
          </a:xfrm>
        </p:spPr>
        <p:txBody>
          <a:bodyPr/>
          <a:lstStyle/>
          <a:p>
            <a:pPr algn="ctr"/>
            <a:r>
              <a:rPr lang="en-US" b="1" dirty="0">
                <a:solidFill>
                  <a:schemeClr val="tx2"/>
                </a:solidFill>
                <a:latin typeface="Letter-join Basic 8" panose="02000505000000020003" pitchFamily="2" charset="0"/>
              </a:rPr>
              <a:t>Welcome to Year 2</a:t>
            </a:r>
          </a:p>
        </p:txBody>
      </p:sp>
      <p:pic>
        <p:nvPicPr>
          <p:cNvPr id="4" name="Picture 3" descr="Description: school logo coloured"/>
          <p:cNvPicPr/>
          <p:nvPr/>
        </p:nvPicPr>
        <p:blipFill>
          <a:blip r:embed="rId3"/>
          <a:srcRect/>
          <a:stretch>
            <a:fillRect/>
          </a:stretch>
        </p:blipFill>
        <p:spPr bwMode="auto">
          <a:xfrm>
            <a:off x="4155714" y="277957"/>
            <a:ext cx="3880571" cy="3232006"/>
          </a:xfrm>
          <a:prstGeom prst="rect">
            <a:avLst/>
          </a:prstGeom>
          <a:noFill/>
          <a:ln w="9525">
            <a:noFill/>
            <a:miter lim="800000"/>
            <a:headEnd/>
            <a:tailEnd/>
          </a:ln>
        </p:spPr>
      </p:pic>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52" y="145773"/>
            <a:ext cx="5782848" cy="842607"/>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Curriculum Overview</a:t>
            </a:r>
          </a:p>
        </p:txBody>
      </p:sp>
      <p:sp>
        <p:nvSpPr>
          <p:cNvPr id="3" name="Content Placeholder 2"/>
          <p:cNvSpPr>
            <a:spLocks noGrp="1"/>
          </p:cNvSpPr>
          <p:nvPr>
            <p:ph idx="1"/>
          </p:nvPr>
        </p:nvSpPr>
        <p:spPr>
          <a:xfrm>
            <a:off x="2208213" y="1600200"/>
            <a:ext cx="9372600" cy="4535558"/>
          </a:xfrm>
          <a:solidFill>
            <a:schemeClr val="bg1"/>
          </a:solidFill>
          <a:ln>
            <a:solidFill>
              <a:srgbClr val="00B050"/>
            </a:solidFill>
          </a:ln>
        </p:spPr>
        <p:txBody>
          <a:bodyPr>
            <a:noAutofit/>
          </a:bodyPr>
          <a:lstStyle/>
          <a:p>
            <a:r>
              <a:rPr lang="en-GB" sz="3200" b="1" dirty="0">
                <a:solidFill>
                  <a:schemeClr val="tx2"/>
                </a:solidFill>
                <a:latin typeface="Letter-join Basic 8" panose="02000505000000020003" pitchFamily="2" charset="0"/>
              </a:rPr>
              <a:t>Topics in all subjects change each half term. You will find guidance on how you can help in the curriculum booklets</a:t>
            </a:r>
          </a:p>
          <a:p>
            <a:r>
              <a:rPr lang="en-GB" sz="3200" b="1" dirty="0">
                <a:solidFill>
                  <a:schemeClr val="tx2"/>
                </a:solidFill>
                <a:latin typeface="Letter-join Basic 8" panose="02000505000000020003" pitchFamily="2" charset="0"/>
              </a:rPr>
              <a:t>Each half term the curriculum overview booklet will be shared on the school website </a:t>
            </a:r>
            <a:r>
              <a:rPr lang="en-GB" sz="3200" b="1" dirty="0">
                <a:solidFill>
                  <a:schemeClr val="tx2"/>
                </a:solidFill>
                <a:latin typeface="Letter-join Basic 8" panose="02000505000000020003" pitchFamily="2" charset="0"/>
                <a:hlinkClick r:id="rId2">
                  <a:extLst>
                    <a:ext uri="{A12FA001-AC4F-418D-AE19-62706E023703}">
                      <ahyp:hlinkClr xmlns:ahyp="http://schemas.microsoft.com/office/drawing/2018/hyperlinkcolor" val="tx"/>
                    </a:ext>
                  </a:extLst>
                </a:hlinkClick>
              </a:rPr>
              <a:t>www.corbridgefirst.northumberland.sch.uk</a:t>
            </a:r>
            <a:r>
              <a:rPr lang="en-GB" sz="3200" b="1" dirty="0">
                <a:solidFill>
                  <a:schemeClr val="tx2"/>
                </a:solidFill>
                <a:latin typeface="Letter-join Basic 8" panose="02000505000000020003" pitchFamily="2" charset="0"/>
              </a:rPr>
              <a:t> </a:t>
            </a:r>
          </a:p>
          <a:p>
            <a:r>
              <a:rPr lang="en-GB" sz="3200" b="1" dirty="0">
                <a:solidFill>
                  <a:schemeClr val="tx2"/>
                </a:solidFill>
                <a:latin typeface="Letter-join Basic 8" panose="02000505000000020003" pitchFamily="2" charset="0"/>
              </a:rPr>
              <a:t>Under the teaching and learning section of the website any relevant information will be shared under the year 2 2023-2024 tab</a:t>
            </a:r>
          </a:p>
        </p:txBody>
      </p:sp>
    </p:spTree>
    <p:extLst>
      <p:ext uri="{BB962C8B-B14F-4D97-AF65-F5344CB8AC3E}">
        <p14:creationId xmlns:p14="http://schemas.microsoft.com/office/powerpoint/2010/main" val="4278616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52" y="238539"/>
            <a:ext cx="6167161" cy="855859"/>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Curriculum Overview</a:t>
            </a:r>
          </a:p>
        </p:txBody>
      </p:sp>
      <p:sp>
        <p:nvSpPr>
          <p:cNvPr id="3" name="Content Placeholder 2"/>
          <p:cNvSpPr>
            <a:spLocks noGrp="1"/>
          </p:cNvSpPr>
          <p:nvPr>
            <p:ph idx="1"/>
          </p:nvPr>
        </p:nvSpPr>
        <p:spPr>
          <a:xfrm>
            <a:off x="2208213" y="1600200"/>
            <a:ext cx="9372600" cy="3819940"/>
          </a:xfrm>
          <a:solidFill>
            <a:schemeClr val="bg1"/>
          </a:solidFill>
          <a:ln>
            <a:solidFill>
              <a:srgbClr val="00B050"/>
            </a:solidFill>
          </a:ln>
        </p:spPr>
        <p:txBody>
          <a:bodyPr>
            <a:noAutofit/>
          </a:bodyPr>
          <a:lstStyle/>
          <a:p>
            <a:r>
              <a:rPr lang="en-GB" sz="3600" b="1" dirty="0">
                <a:solidFill>
                  <a:schemeClr val="tx2"/>
                </a:solidFill>
                <a:latin typeface="Letter-join Basic 8" panose="02000505000000020003" pitchFamily="2" charset="0"/>
              </a:rPr>
              <a:t>A lot of autumn 1 is spend getting to know the children and revisiting any gaps in their knowledge. This helps us have a wonderful start in Year 2</a:t>
            </a:r>
          </a:p>
          <a:p>
            <a:r>
              <a:rPr lang="en-GB" sz="3600" b="1" dirty="0">
                <a:solidFill>
                  <a:schemeClr val="tx2"/>
                </a:solidFill>
                <a:latin typeface="Letter-join Basic 8" panose="02000505000000020003" pitchFamily="2" charset="0"/>
              </a:rPr>
              <a:t>Regular assessments across all subjects will take place to track progress, so planning can suitably challenge all children</a:t>
            </a:r>
          </a:p>
        </p:txBody>
      </p:sp>
    </p:spTree>
    <p:extLst>
      <p:ext uri="{BB962C8B-B14F-4D97-AF65-F5344CB8AC3E}">
        <p14:creationId xmlns:p14="http://schemas.microsoft.com/office/powerpoint/2010/main" val="2659192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2927" y="558484"/>
            <a:ext cx="3742013" cy="816103"/>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Celebrations</a:t>
            </a:r>
          </a:p>
        </p:txBody>
      </p:sp>
      <p:sp>
        <p:nvSpPr>
          <p:cNvPr id="3" name="Subtitle 2"/>
          <p:cNvSpPr>
            <a:spLocks noGrp="1"/>
          </p:cNvSpPr>
          <p:nvPr>
            <p:ph idx="1"/>
          </p:nvPr>
        </p:nvSpPr>
        <p:spPr>
          <a:solidFill>
            <a:schemeClr val="bg1"/>
          </a:solidFill>
          <a:ln>
            <a:solidFill>
              <a:srgbClr val="00B050"/>
            </a:solidFill>
          </a:ln>
        </p:spPr>
        <p:txBody>
          <a:bodyPr>
            <a:normAutofit fontScale="92500"/>
          </a:bodyPr>
          <a:lstStyle/>
          <a:p>
            <a:pPr marL="571500" indent="-571500">
              <a:buFont typeface="Arial" panose="020B0604020202020204" pitchFamily="34" charset="0"/>
              <a:buChar char="•"/>
            </a:pPr>
            <a:r>
              <a:rPr lang="en-GB" sz="3200" b="1" dirty="0">
                <a:solidFill>
                  <a:schemeClr val="tx2"/>
                </a:solidFill>
                <a:latin typeface="Letter-join Basic 8" panose="02000505000000020003" pitchFamily="2" charset="0"/>
              </a:rPr>
              <a:t>During celebration assembly on Fridays, we award 2 Stars of the Week, these go to children who have worked hard in their lessons. We also have a Golden book, a child had has demonstrated our Christian or British values, will have their name written down and is given some “gold”.</a:t>
            </a:r>
          </a:p>
          <a:p>
            <a:pPr marL="571500" indent="-571500">
              <a:buFont typeface="Arial" panose="020B0604020202020204" pitchFamily="34" charset="0"/>
              <a:buChar char="•"/>
            </a:pPr>
            <a:r>
              <a:rPr lang="en-GB" sz="3200" b="1" dirty="0">
                <a:solidFill>
                  <a:schemeClr val="tx2"/>
                </a:solidFill>
                <a:latin typeface="Letter-join Basic 8" panose="02000505000000020003" pitchFamily="2" charset="0"/>
              </a:rPr>
              <a:t>School360 points awarded for many things throughout the week. The child with the most points will be celebrated during celebration assembly. </a:t>
            </a:r>
            <a:endParaRPr lang="en-GB" sz="3600" dirty="0">
              <a:solidFill>
                <a:schemeClr val="bg1">
                  <a:lumMod val="50000"/>
                </a:schemeClr>
              </a:solidFill>
            </a:endParaRPr>
          </a:p>
        </p:txBody>
      </p:sp>
    </p:spTree>
    <p:extLst>
      <p:ext uri="{BB962C8B-B14F-4D97-AF65-F5344CB8AC3E}">
        <p14:creationId xmlns:p14="http://schemas.microsoft.com/office/powerpoint/2010/main" val="1569360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053" y="171184"/>
            <a:ext cx="6096000" cy="1061268"/>
          </a:xfrm>
          <a:solidFill>
            <a:schemeClr val="bg1"/>
          </a:solidFill>
          <a:ln>
            <a:solidFill>
              <a:srgbClr val="00B050"/>
            </a:solidFill>
          </a:ln>
        </p:spPr>
        <p:txBody>
          <a:bodyPr>
            <a:noAutofit/>
          </a:bodyPr>
          <a:lstStyle/>
          <a:p>
            <a:r>
              <a:rPr lang="en-GB" sz="3600" b="1" u="sng" dirty="0">
                <a:solidFill>
                  <a:schemeClr val="tx2"/>
                </a:solidFill>
                <a:latin typeface="Letter-join Basic 8" panose="02000505000000020003" pitchFamily="2" charset="0"/>
              </a:rPr>
              <a:t>Home reading and helping at home</a:t>
            </a:r>
          </a:p>
        </p:txBody>
      </p:sp>
      <p:sp>
        <p:nvSpPr>
          <p:cNvPr id="3" name="Content Placeholder 2"/>
          <p:cNvSpPr>
            <a:spLocks noGrp="1"/>
          </p:cNvSpPr>
          <p:nvPr>
            <p:ph idx="1"/>
          </p:nvPr>
        </p:nvSpPr>
        <p:spPr>
          <a:xfrm>
            <a:off x="291548" y="1371600"/>
            <a:ext cx="10654748" cy="4114800"/>
          </a:xfrm>
          <a:solidFill>
            <a:schemeClr val="bg1"/>
          </a:solidFill>
          <a:ln>
            <a:solidFill>
              <a:srgbClr val="00B050"/>
            </a:solidFill>
          </a:ln>
        </p:spPr>
        <p:txBody>
          <a:bodyPr>
            <a:noAutofit/>
          </a:bodyPr>
          <a:lstStyle/>
          <a:p>
            <a:pPr marL="45720" indent="0">
              <a:buNone/>
            </a:pPr>
            <a:endParaRPr lang="en-GB" sz="1800" dirty="0">
              <a:latin typeface="Bradley Hand ITC" panose="03070402050302030203" pitchFamily="66" charset="0"/>
            </a:endParaRPr>
          </a:p>
          <a:p>
            <a:pPr marL="45720" indent="0">
              <a:buNone/>
            </a:pPr>
            <a:r>
              <a:rPr lang="en-GB" sz="1800" b="1" dirty="0">
                <a:solidFill>
                  <a:schemeClr val="tx2"/>
                </a:solidFill>
                <a:latin typeface="Letter-join Basic 8" panose="02000505000000020003" pitchFamily="2" charset="0"/>
              </a:rPr>
              <a:t>Bookbags MUST ONLY come to school every </a:t>
            </a:r>
            <a:r>
              <a:rPr lang="en-GB" sz="1800" b="1" u="sng" dirty="0">
                <a:solidFill>
                  <a:schemeClr val="tx2"/>
                </a:solidFill>
                <a:latin typeface="Letter-join Basic 8" panose="02000505000000020003" pitchFamily="2" charset="0"/>
              </a:rPr>
              <a:t>Monday </a:t>
            </a:r>
            <a:r>
              <a:rPr lang="en-GB" sz="1800" b="1" dirty="0">
                <a:solidFill>
                  <a:schemeClr val="tx2"/>
                </a:solidFill>
                <a:latin typeface="Letter-join Basic 8" panose="02000505000000020003" pitchFamily="2" charset="0"/>
              </a:rPr>
              <a:t>with books previously taken home returned, including the home school yellow journal</a:t>
            </a:r>
          </a:p>
          <a:p>
            <a:r>
              <a:rPr lang="en-GB" sz="1800" b="1" dirty="0">
                <a:solidFill>
                  <a:schemeClr val="tx2"/>
                </a:solidFill>
                <a:latin typeface="Letter-join Basic 8" panose="02000505000000020003" pitchFamily="2" charset="0"/>
              </a:rPr>
              <a:t>Bookbags will be returned fully stocked with new books and any necessary comments from staff about their reading progress each </a:t>
            </a:r>
            <a:r>
              <a:rPr lang="en-GB" sz="1800" b="1" u="sng" dirty="0">
                <a:solidFill>
                  <a:schemeClr val="tx2"/>
                </a:solidFill>
                <a:latin typeface="Letter-join Basic 8" panose="02000505000000020003" pitchFamily="2" charset="0"/>
              </a:rPr>
              <a:t>Wednesday</a:t>
            </a:r>
          </a:p>
          <a:p>
            <a:r>
              <a:rPr lang="en-GB" sz="1800" b="1" dirty="0">
                <a:solidFill>
                  <a:schemeClr val="tx2"/>
                </a:solidFill>
                <a:latin typeface="Letter-join Basic 8" panose="02000505000000020003" pitchFamily="2" charset="0"/>
              </a:rPr>
              <a:t>Bookbags MUST STAY AT HOME for the rest of the week</a:t>
            </a:r>
          </a:p>
          <a:p>
            <a:r>
              <a:rPr lang="en-GB" sz="1800" b="1" dirty="0">
                <a:solidFill>
                  <a:schemeClr val="tx2"/>
                </a:solidFill>
                <a:latin typeface="Letter-join Basic 8" panose="02000505000000020003" pitchFamily="2" charset="0"/>
              </a:rPr>
              <a:t>Please read with your child every night (access to </a:t>
            </a:r>
            <a:r>
              <a:rPr lang="en-GB" sz="1800" b="1" dirty="0" err="1">
                <a:solidFill>
                  <a:schemeClr val="tx2"/>
                </a:solidFill>
                <a:latin typeface="Letter-join Basic 8" panose="02000505000000020003" pitchFamily="2" charset="0"/>
              </a:rPr>
              <a:t>ebooks</a:t>
            </a:r>
            <a:r>
              <a:rPr lang="en-GB" sz="1800" b="1" dirty="0">
                <a:solidFill>
                  <a:schemeClr val="tx2"/>
                </a:solidFill>
                <a:latin typeface="Letter-join Basic 8" panose="02000505000000020003" pitchFamily="2" charset="0"/>
              </a:rPr>
              <a:t> is  free via </a:t>
            </a:r>
            <a:r>
              <a:rPr lang="en-GB" sz="1800" b="1" dirty="0">
                <a:solidFill>
                  <a:schemeClr val="tx2"/>
                </a:solidFill>
                <a:latin typeface="Letter-join Basic 8" panose="02000505000000020003" pitchFamily="2" charset="0"/>
                <a:hlinkClick r:id="rId2">
                  <a:extLst>
                    <a:ext uri="{A12FA001-AC4F-418D-AE19-62706E023703}">
                      <ahyp:hlinkClr xmlns:ahyp="http://schemas.microsoft.com/office/drawing/2018/hyperlinkcolor" val="tx"/>
                    </a:ext>
                  </a:extLst>
                </a:hlinkClick>
              </a:rPr>
              <a:t>www.oxfordowl.co.uk</a:t>
            </a:r>
            <a:r>
              <a:rPr lang="en-GB" sz="1800" b="1" dirty="0">
                <a:solidFill>
                  <a:schemeClr val="tx2"/>
                </a:solidFill>
                <a:latin typeface="Letter-join Basic 8" panose="02000505000000020003" pitchFamily="2" charset="0"/>
              </a:rPr>
              <a:t> )</a:t>
            </a:r>
          </a:p>
          <a:p>
            <a:r>
              <a:rPr lang="en-GB" sz="1800" b="1" dirty="0">
                <a:solidFill>
                  <a:schemeClr val="tx2"/>
                </a:solidFill>
                <a:latin typeface="Letter-join Basic 8" panose="02000505000000020003" pitchFamily="2" charset="0"/>
              </a:rPr>
              <a:t>Common Exception Words will still be sent home in their homework books. Please practise reading and writing these as often as possible</a:t>
            </a:r>
          </a:p>
          <a:p>
            <a:pPr marL="45720" indent="0">
              <a:buNone/>
            </a:pPr>
            <a:endParaRPr lang="en-GB" sz="1600" b="1" dirty="0">
              <a:solidFill>
                <a:schemeClr val="tx2"/>
              </a:solidFill>
              <a:latin typeface="Letter-join Basic 8" panose="02000505000000020003" pitchFamily="2" charset="0"/>
            </a:endParaRPr>
          </a:p>
          <a:p>
            <a:pPr marL="45720" indent="0">
              <a:buNone/>
            </a:pPr>
            <a:endParaRPr lang="en-GB" sz="1600" b="1" dirty="0"/>
          </a:p>
        </p:txBody>
      </p:sp>
      <p:sp>
        <p:nvSpPr>
          <p:cNvPr id="4" name="Rectangle 3">
            <a:extLst>
              <a:ext uri="{FF2B5EF4-FFF2-40B4-BE49-F238E27FC236}">
                <a16:creationId xmlns:a16="http://schemas.microsoft.com/office/drawing/2014/main" id="{11307725-431C-4718-AAC1-A82D3BFE28E3}"/>
              </a:ext>
            </a:extLst>
          </p:cNvPr>
          <p:cNvSpPr/>
          <p:nvPr/>
        </p:nvSpPr>
        <p:spPr>
          <a:xfrm>
            <a:off x="5804452" y="4932490"/>
            <a:ext cx="6096000" cy="1754326"/>
          </a:xfrm>
          <a:prstGeom prst="rect">
            <a:avLst/>
          </a:prstGeom>
          <a:solidFill>
            <a:schemeClr val="bg1"/>
          </a:solidFill>
          <a:ln>
            <a:solidFill>
              <a:srgbClr val="00B050"/>
            </a:solidFill>
          </a:ln>
        </p:spPr>
        <p:txBody>
          <a:bodyPr>
            <a:spAutoFit/>
          </a:bodyPr>
          <a:lstStyle/>
          <a:p>
            <a:r>
              <a:rPr lang="en-GB" b="1" dirty="0">
                <a:solidFill>
                  <a:schemeClr val="tx2"/>
                </a:solidFill>
                <a:latin typeface="Letter-join Basic 8" panose="02000505000000020003" pitchFamily="2" charset="0"/>
              </a:rPr>
              <a:t>Reading </a:t>
            </a:r>
          </a:p>
          <a:p>
            <a:pPr marL="285750" indent="-285750">
              <a:buFont typeface="Arial" panose="020B0604020202020204" pitchFamily="34" charset="0"/>
              <a:buChar char="•"/>
            </a:pPr>
            <a:r>
              <a:rPr lang="en-GB" b="1" dirty="0">
                <a:solidFill>
                  <a:schemeClr val="tx2"/>
                </a:solidFill>
                <a:latin typeface="Letter-join Basic 8" panose="02000505000000020003" pitchFamily="2" charset="0"/>
              </a:rPr>
              <a:t>Individual books changed once a week if necessary and recorded in their reading journal</a:t>
            </a:r>
          </a:p>
          <a:p>
            <a:pPr marL="285750" indent="-285750">
              <a:buFont typeface="Arial" panose="020B0604020202020204" pitchFamily="34" charset="0"/>
              <a:buChar char="•"/>
            </a:pPr>
            <a:r>
              <a:rPr lang="en-GB" b="1" dirty="0">
                <a:solidFill>
                  <a:schemeClr val="tx2"/>
                </a:solidFill>
                <a:latin typeface="Letter-join Basic 8" panose="02000505000000020003" pitchFamily="2" charset="0"/>
              </a:rPr>
              <a:t>Library books – changed on  Thursday – their choice</a:t>
            </a:r>
          </a:p>
          <a:p>
            <a:pPr marL="285750" lvl="0" indent="-285750">
              <a:buFont typeface="Arial" panose="020B0604020202020204" pitchFamily="34" charset="0"/>
              <a:buChar char="•"/>
            </a:pPr>
            <a:r>
              <a:rPr lang="en-GB" b="1" dirty="0">
                <a:solidFill>
                  <a:schemeClr val="tx2"/>
                </a:solidFill>
                <a:latin typeface="Letter-join Basic 8" panose="02000505000000020003" pitchFamily="2" charset="0"/>
              </a:rPr>
              <a:t>Encourage daily reading of a range of texts – library, reading longer texts</a:t>
            </a:r>
          </a:p>
        </p:txBody>
      </p:sp>
    </p:spTree>
    <p:extLst>
      <p:ext uri="{BB962C8B-B14F-4D97-AF65-F5344CB8AC3E}">
        <p14:creationId xmlns:p14="http://schemas.microsoft.com/office/powerpoint/2010/main" val="1546464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34" y="311753"/>
            <a:ext cx="6949039" cy="922120"/>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Helping at home</a:t>
            </a:r>
          </a:p>
        </p:txBody>
      </p:sp>
      <p:sp>
        <p:nvSpPr>
          <p:cNvPr id="3" name="Content Placeholder 2"/>
          <p:cNvSpPr>
            <a:spLocks noGrp="1"/>
          </p:cNvSpPr>
          <p:nvPr>
            <p:ph idx="1"/>
          </p:nvPr>
        </p:nvSpPr>
        <p:spPr>
          <a:xfrm>
            <a:off x="2208213" y="1639956"/>
            <a:ext cx="9372600" cy="4114800"/>
          </a:xfrm>
        </p:spPr>
        <p:txBody>
          <a:bodyPr>
            <a:noAutofit/>
          </a:bodyPr>
          <a:lstStyle/>
          <a:p>
            <a:pPr marL="45720" indent="0">
              <a:buNone/>
            </a:pPr>
            <a:endParaRPr lang="en-GB" sz="1600" b="1" dirty="0"/>
          </a:p>
          <a:p>
            <a:endParaRPr lang="en-GB" sz="1600" b="1" dirty="0"/>
          </a:p>
          <a:p>
            <a:endParaRPr lang="en-GB" sz="1600" b="1" dirty="0"/>
          </a:p>
        </p:txBody>
      </p:sp>
      <p:sp>
        <p:nvSpPr>
          <p:cNvPr id="4" name="Content Placeholder 3">
            <a:extLst>
              <a:ext uri="{FF2B5EF4-FFF2-40B4-BE49-F238E27FC236}">
                <a16:creationId xmlns:a16="http://schemas.microsoft.com/office/drawing/2014/main" id="{E1C5B9D3-D557-458A-812F-E6E881FDFF31}"/>
              </a:ext>
            </a:extLst>
          </p:cNvPr>
          <p:cNvSpPr txBox="1">
            <a:spLocks/>
          </p:cNvSpPr>
          <p:nvPr/>
        </p:nvSpPr>
        <p:spPr>
          <a:xfrm>
            <a:off x="2765208" y="1639956"/>
            <a:ext cx="6761922" cy="4114800"/>
          </a:xfrm>
          <a:prstGeom prst="rect">
            <a:avLst/>
          </a:prstGeom>
          <a:solidFill>
            <a:schemeClr val="bg1"/>
          </a:solidFill>
          <a:ln>
            <a:solidFill>
              <a:srgbClr val="00B050"/>
            </a:solidFill>
          </a:ln>
        </p:spPr>
        <p:txBody>
          <a:bodyPr>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r>
              <a:rPr lang="en-GB" sz="2800" b="1" dirty="0">
                <a:solidFill>
                  <a:schemeClr val="tx2"/>
                </a:solidFill>
                <a:latin typeface="Letter-join Basic 8" panose="02000505000000020003" pitchFamily="2" charset="0"/>
              </a:rPr>
              <a:t>Maths – practising quick recall of number facts and times tables</a:t>
            </a:r>
          </a:p>
          <a:p>
            <a:r>
              <a:rPr lang="en-GB" sz="2800" b="1" dirty="0">
                <a:solidFill>
                  <a:schemeClr val="tx2"/>
                </a:solidFill>
                <a:latin typeface="Letter-join Basic 8" panose="02000505000000020003" pitchFamily="2" charset="0"/>
              </a:rPr>
              <a:t>Weekly activity in orange homework book linked to our area of learning in school </a:t>
            </a:r>
          </a:p>
          <a:p>
            <a:r>
              <a:rPr lang="en-GB" sz="2800" b="1" dirty="0">
                <a:solidFill>
                  <a:schemeClr val="tx2"/>
                </a:solidFill>
                <a:latin typeface="Letter-join Basic 8" panose="02000505000000020003" pitchFamily="2" charset="0"/>
              </a:rPr>
              <a:t>Topic – optional homework grid -  </a:t>
            </a:r>
          </a:p>
          <a:p>
            <a:r>
              <a:rPr lang="en-GB" sz="2800" b="1" dirty="0">
                <a:solidFill>
                  <a:schemeClr val="tx2"/>
                </a:solidFill>
                <a:latin typeface="Letter-join Basic 8" panose="02000505000000020003" pitchFamily="2" charset="0"/>
              </a:rPr>
              <a:t>Curriculum leaflet</a:t>
            </a:r>
          </a:p>
          <a:p>
            <a:r>
              <a:rPr lang="en-GB" sz="2800" b="1" dirty="0">
                <a:solidFill>
                  <a:schemeClr val="tx2"/>
                </a:solidFill>
                <a:latin typeface="Letter-join Basic 8" panose="02000505000000020003" pitchFamily="2" charset="0"/>
              </a:rPr>
              <a:t>School 360 – password, e-safety</a:t>
            </a:r>
          </a:p>
        </p:txBody>
      </p:sp>
    </p:spTree>
    <p:extLst>
      <p:ext uri="{BB962C8B-B14F-4D97-AF65-F5344CB8AC3E}">
        <p14:creationId xmlns:p14="http://schemas.microsoft.com/office/powerpoint/2010/main" val="2704079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4B21784-A484-4F56-8C09-946AD02A6714}"/>
              </a:ext>
            </a:extLst>
          </p:cNvPr>
          <p:cNvSpPr txBox="1">
            <a:spLocks/>
          </p:cNvSpPr>
          <p:nvPr/>
        </p:nvSpPr>
        <p:spPr>
          <a:xfrm>
            <a:off x="612913" y="355324"/>
            <a:ext cx="2766391" cy="736531"/>
          </a:xfrm>
          <a:prstGeom prst="rect">
            <a:avLst/>
          </a:prstGeom>
          <a:solidFill>
            <a:schemeClr val="bg1"/>
          </a:solidFill>
          <a:ln>
            <a:solidFill>
              <a:srgbClr val="00B050"/>
            </a:solidFill>
          </a:ln>
        </p:spPr>
        <p:txBody>
          <a:bodyPr vert="horz" lIns="91440" tIns="45720" rIns="91440" bIns="45720" rtlCol="0" anchor="b">
            <a:normAutofit/>
          </a:bodyPr>
          <a:lstStyle>
            <a:lvl1pPr algn="l" defTabSz="914400" rtl="0" eaLnBrk="1" latinLnBrk="0" hangingPunct="1">
              <a:lnSpc>
                <a:spcPct val="90000"/>
              </a:lnSpc>
              <a:spcBef>
                <a:spcPct val="0"/>
              </a:spcBef>
              <a:buNone/>
              <a:defRPr sz="3400" kern="1200">
                <a:solidFill>
                  <a:schemeClr val="tx1"/>
                </a:solidFill>
                <a:latin typeface="+mj-lt"/>
                <a:ea typeface="+mj-ea"/>
                <a:cs typeface="+mj-cs"/>
              </a:defRPr>
            </a:lvl1pPr>
          </a:lstStyle>
          <a:p>
            <a:r>
              <a:rPr lang="en-GB" b="1" u="sng" dirty="0">
                <a:solidFill>
                  <a:schemeClr val="tx2"/>
                </a:solidFill>
                <a:latin typeface="Letter-join Basic 8" panose="02000505000000020003" pitchFamily="2" charset="0"/>
              </a:rPr>
              <a:t> No KS1 SATS</a:t>
            </a:r>
          </a:p>
        </p:txBody>
      </p:sp>
      <p:sp>
        <p:nvSpPr>
          <p:cNvPr id="5" name="Content Placeholder 2">
            <a:extLst>
              <a:ext uri="{FF2B5EF4-FFF2-40B4-BE49-F238E27FC236}">
                <a16:creationId xmlns:a16="http://schemas.microsoft.com/office/drawing/2014/main" id="{FF93E839-AADF-4F1C-A71C-FC48BE23B128}"/>
              </a:ext>
            </a:extLst>
          </p:cNvPr>
          <p:cNvSpPr txBox="1">
            <a:spLocks/>
          </p:cNvSpPr>
          <p:nvPr/>
        </p:nvSpPr>
        <p:spPr>
          <a:xfrm>
            <a:off x="1529723" y="1302326"/>
            <a:ext cx="9902687" cy="4051715"/>
          </a:xfrm>
          <a:prstGeom prst="rect">
            <a:avLst/>
          </a:prstGeom>
          <a:solidFill>
            <a:schemeClr val="bg1"/>
          </a:solidFill>
          <a:ln>
            <a:solidFill>
              <a:srgbClr val="00B050"/>
            </a:solidFill>
          </a:ln>
        </p:spPr>
        <p:txBody>
          <a:bodyPr vert="horz" lIns="91440" tIns="45720" rIns="91440" bIns="45720" rtlCol="0">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marL="0" indent="0">
              <a:buFont typeface="Wingdings" panose="05000000000000000000" pitchFamily="2" charset="2"/>
              <a:buNone/>
            </a:pPr>
            <a:endParaRPr lang="en-GB" sz="2800" b="1" dirty="0">
              <a:solidFill>
                <a:schemeClr val="tx2"/>
              </a:solidFill>
              <a:latin typeface="Letter-join Basic 8" panose="02000505000000020003" pitchFamily="2" charset="0"/>
              <a:cs typeface="Aharoni" panose="020F0502020204030204" pitchFamily="34" charset="0"/>
            </a:endParaRPr>
          </a:p>
          <a:p>
            <a:pPr marL="0" indent="0">
              <a:buFont typeface="Wingdings" panose="05000000000000000000" pitchFamily="2" charset="2"/>
              <a:buNone/>
            </a:pPr>
            <a:r>
              <a:rPr lang="en-GB" sz="4400" b="0" i="0" u="none" strike="noStrike" dirty="0">
                <a:solidFill>
                  <a:srgbClr val="202124"/>
                </a:solidFill>
                <a:effectLst/>
                <a:latin typeface="Letter-join Basic 8" panose="02000505000000020003" pitchFamily="2" charset="0"/>
                <a:cs typeface="Aharoni" panose="020F0502020204030204" pitchFamily="34" charset="0"/>
              </a:rPr>
              <a:t>In 2024, Key Stage 1 SATs are </a:t>
            </a:r>
            <a:r>
              <a:rPr lang="en-GB" sz="4400" b="1" i="0" u="sng" strike="noStrike" dirty="0">
                <a:solidFill>
                  <a:srgbClr val="202124"/>
                </a:solidFill>
                <a:effectLst/>
                <a:latin typeface="Letter-join Basic 8" panose="02000505000000020003" pitchFamily="2" charset="0"/>
                <a:cs typeface="Aharoni" panose="020F0502020204030204" pitchFamily="34" charset="0"/>
              </a:rPr>
              <a:t>no longer compulsory national tests. </a:t>
            </a:r>
          </a:p>
          <a:p>
            <a:pPr marL="0" indent="0">
              <a:buFont typeface="Wingdings" panose="05000000000000000000" pitchFamily="2" charset="2"/>
              <a:buNone/>
            </a:pPr>
            <a:r>
              <a:rPr lang="en-GB" sz="4400" i="0" strike="noStrike" dirty="0">
                <a:solidFill>
                  <a:srgbClr val="202124"/>
                </a:solidFill>
                <a:effectLst/>
                <a:latin typeface="Letter-join Basic 8" panose="02000505000000020003" pitchFamily="2" charset="0"/>
                <a:cs typeface="Aharoni" panose="020F0502020204030204" pitchFamily="34" charset="0"/>
              </a:rPr>
              <a:t>However, we will still</a:t>
            </a:r>
            <a:r>
              <a:rPr lang="en-GB" sz="4400" dirty="0">
                <a:solidFill>
                  <a:srgbClr val="202124"/>
                </a:solidFill>
                <a:latin typeface="Letter-join Basic 8" panose="02000505000000020003" pitchFamily="2" charset="0"/>
                <a:cs typeface="Aharoni" panose="020F0502020204030204" pitchFamily="34" charset="0"/>
              </a:rPr>
              <a:t> be assessing the children towards the end of the school year like the other year groups do. </a:t>
            </a:r>
            <a:endParaRPr lang="en-GB" sz="4400" i="0" strike="noStrike" dirty="0">
              <a:solidFill>
                <a:srgbClr val="202124"/>
              </a:solidFill>
              <a:effectLst/>
              <a:latin typeface="Letter-join Basic 8" panose="02000505000000020003" pitchFamily="2" charset="0"/>
              <a:cs typeface="Aharoni" panose="020F0502020204030204" pitchFamily="34" charset="0"/>
            </a:endParaRPr>
          </a:p>
        </p:txBody>
      </p:sp>
    </p:spTree>
    <p:extLst>
      <p:ext uri="{BB962C8B-B14F-4D97-AF65-F5344CB8AC3E}">
        <p14:creationId xmlns:p14="http://schemas.microsoft.com/office/powerpoint/2010/main" val="948338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353401"/>
            <a:ext cx="4735926" cy="789599"/>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Communication </a:t>
            </a:r>
          </a:p>
        </p:txBody>
      </p:sp>
      <p:sp>
        <p:nvSpPr>
          <p:cNvPr id="3" name="Content Placeholder 2"/>
          <p:cNvSpPr>
            <a:spLocks noGrp="1"/>
          </p:cNvSpPr>
          <p:nvPr>
            <p:ph idx="1"/>
          </p:nvPr>
        </p:nvSpPr>
        <p:spPr>
          <a:xfrm>
            <a:off x="2208213" y="1577009"/>
            <a:ext cx="9372600" cy="4137991"/>
          </a:xfrm>
          <a:solidFill>
            <a:schemeClr val="bg1"/>
          </a:solidFill>
          <a:ln>
            <a:solidFill>
              <a:srgbClr val="00B050"/>
            </a:solidFill>
          </a:ln>
        </p:spPr>
        <p:txBody>
          <a:bodyPr>
            <a:normAutofit/>
          </a:bodyPr>
          <a:lstStyle/>
          <a:p>
            <a:pPr marL="45720" indent="0">
              <a:buNone/>
            </a:pPr>
            <a:endParaRPr lang="en-GB" sz="3600" dirty="0">
              <a:latin typeface="Bradley Hand ITC" panose="03070402050302030203" pitchFamily="66" charset="0"/>
            </a:endParaRPr>
          </a:p>
          <a:p>
            <a:r>
              <a:rPr lang="en-GB" sz="3600" b="1" dirty="0">
                <a:solidFill>
                  <a:schemeClr val="tx2"/>
                </a:solidFill>
                <a:latin typeface="Letter-join Basic 8" panose="02000505000000020003" pitchFamily="2" charset="0"/>
              </a:rPr>
              <a:t>Please phone myself or a member of the school team if you need to discuss anything about your child.</a:t>
            </a:r>
          </a:p>
          <a:p>
            <a:r>
              <a:rPr lang="en-GB" sz="3600" b="1" dirty="0">
                <a:solidFill>
                  <a:schemeClr val="tx2"/>
                </a:solidFill>
                <a:latin typeface="Letter-join Basic 8" panose="02000505000000020003" pitchFamily="2" charset="0"/>
              </a:rPr>
              <a:t>Keep up to date via </a:t>
            </a:r>
            <a:r>
              <a:rPr lang="en-GB" sz="3600" b="1" dirty="0" err="1">
                <a:solidFill>
                  <a:schemeClr val="tx2"/>
                </a:solidFill>
                <a:latin typeface="Letter-join Basic 8" panose="02000505000000020003" pitchFamily="2" charset="0"/>
              </a:rPr>
              <a:t>parentmail</a:t>
            </a:r>
            <a:r>
              <a:rPr lang="en-GB" sz="3600" b="1" dirty="0">
                <a:solidFill>
                  <a:schemeClr val="tx2"/>
                </a:solidFill>
                <a:latin typeface="Letter-join Basic 8" panose="02000505000000020003" pitchFamily="2" charset="0"/>
              </a:rPr>
              <a:t> and the website but don’t forget to sign up to twitter @</a:t>
            </a:r>
            <a:r>
              <a:rPr lang="en-GB" sz="3600" b="1" dirty="0" err="1">
                <a:solidFill>
                  <a:schemeClr val="tx2"/>
                </a:solidFill>
                <a:latin typeface="Letter-join Basic 8" panose="02000505000000020003" pitchFamily="2" charset="0"/>
              </a:rPr>
              <a:t>CorbridgeFirst</a:t>
            </a:r>
            <a:r>
              <a:rPr lang="en-GB" sz="3600" b="1" dirty="0">
                <a:solidFill>
                  <a:schemeClr val="tx2"/>
                </a:solidFill>
                <a:latin typeface="Letter-join Basic 8" panose="02000505000000020003" pitchFamily="2" charset="0"/>
              </a:rPr>
              <a:t> </a:t>
            </a:r>
          </a:p>
          <a:p>
            <a:endParaRPr lang="en-GB" dirty="0"/>
          </a:p>
          <a:p>
            <a:endParaRPr lang="en-GB" dirty="0"/>
          </a:p>
          <a:p>
            <a:endParaRPr lang="en-GB" dirty="0"/>
          </a:p>
        </p:txBody>
      </p:sp>
    </p:spTree>
    <p:extLst>
      <p:ext uri="{BB962C8B-B14F-4D97-AF65-F5344CB8AC3E}">
        <p14:creationId xmlns:p14="http://schemas.microsoft.com/office/powerpoint/2010/main" val="3590844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891" y="194375"/>
            <a:ext cx="4550396" cy="948625"/>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PE Days and Kit</a:t>
            </a:r>
          </a:p>
        </p:txBody>
      </p:sp>
      <p:sp>
        <p:nvSpPr>
          <p:cNvPr id="3" name="Content Placeholder 2"/>
          <p:cNvSpPr>
            <a:spLocks noGrp="1"/>
          </p:cNvSpPr>
          <p:nvPr>
            <p:ph idx="1"/>
          </p:nvPr>
        </p:nvSpPr>
        <p:spPr>
          <a:xfrm>
            <a:off x="2208213" y="1600200"/>
            <a:ext cx="9372600" cy="3660913"/>
          </a:xfrm>
          <a:solidFill>
            <a:schemeClr val="bg1"/>
          </a:solidFill>
          <a:ln>
            <a:solidFill>
              <a:srgbClr val="00B050"/>
            </a:solidFill>
          </a:ln>
        </p:spPr>
        <p:txBody>
          <a:bodyPr>
            <a:normAutofit/>
          </a:bodyPr>
          <a:lstStyle/>
          <a:p>
            <a:r>
              <a:rPr lang="en-GB" sz="3600" b="1" dirty="0">
                <a:solidFill>
                  <a:schemeClr val="tx2"/>
                </a:solidFill>
                <a:latin typeface="Letter-join Basic 8" panose="02000505000000020003" pitchFamily="2" charset="0"/>
              </a:rPr>
              <a:t>PE days are now Monday and Tuesday</a:t>
            </a:r>
          </a:p>
          <a:p>
            <a:r>
              <a:rPr lang="en-GB" sz="3600" b="1" dirty="0">
                <a:solidFill>
                  <a:schemeClr val="tx2"/>
                </a:solidFill>
                <a:latin typeface="Letter-join Basic 8" panose="02000505000000020003" pitchFamily="2" charset="0"/>
              </a:rPr>
              <a:t>PE will take place outside where possible</a:t>
            </a:r>
          </a:p>
          <a:p>
            <a:r>
              <a:rPr lang="en-GB" sz="3600" b="1" dirty="0">
                <a:solidFill>
                  <a:schemeClr val="tx2"/>
                </a:solidFill>
                <a:latin typeface="Letter-join Basic 8" panose="02000505000000020003" pitchFamily="2" charset="0"/>
              </a:rPr>
              <a:t>Make sure all PE clothes are labelled</a:t>
            </a:r>
          </a:p>
          <a:p>
            <a:r>
              <a:rPr lang="en-GB" sz="3600" b="1" dirty="0">
                <a:solidFill>
                  <a:schemeClr val="tx2"/>
                </a:solidFill>
                <a:latin typeface="Letter-join Basic 8" panose="02000505000000020003" pitchFamily="2" charset="0"/>
              </a:rPr>
              <a:t>PE kit will stay in school until holidays!</a:t>
            </a:r>
          </a:p>
          <a:p>
            <a:r>
              <a:rPr lang="en-GB" sz="3600" b="1" dirty="0">
                <a:solidFill>
                  <a:schemeClr val="tx2"/>
                </a:solidFill>
                <a:latin typeface="Letter-join Basic 8" panose="02000505000000020003" pitchFamily="2" charset="0"/>
              </a:rPr>
              <a:t>No jewellery to be worn on PE days</a:t>
            </a:r>
          </a:p>
        </p:txBody>
      </p:sp>
    </p:spTree>
    <p:extLst>
      <p:ext uri="{BB962C8B-B14F-4D97-AF65-F5344CB8AC3E}">
        <p14:creationId xmlns:p14="http://schemas.microsoft.com/office/powerpoint/2010/main" val="3358632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900" y="181123"/>
            <a:ext cx="4855196" cy="961877"/>
          </a:xfrm>
          <a:solidFill>
            <a:schemeClr val="bg1"/>
          </a:solidFill>
          <a:ln>
            <a:solidFill>
              <a:srgbClr val="00B050"/>
            </a:solidFill>
          </a:ln>
        </p:spPr>
        <p:txBody>
          <a:bodyPr>
            <a:normAutofit fontScale="90000"/>
          </a:bodyPr>
          <a:lstStyle/>
          <a:p>
            <a:r>
              <a:rPr lang="en-GB" sz="4800" b="1" u="sng" dirty="0">
                <a:solidFill>
                  <a:schemeClr val="tx2"/>
                </a:solidFill>
                <a:latin typeface="Letter-join Basic 8" panose="02000505000000020003" pitchFamily="2" charset="0"/>
              </a:rPr>
              <a:t>Medicine in School</a:t>
            </a:r>
          </a:p>
        </p:txBody>
      </p:sp>
      <p:sp>
        <p:nvSpPr>
          <p:cNvPr id="3" name="Content Placeholder 2"/>
          <p:cNvSpPr>
            <a:spLocks noGrp="1"/>
          </p:cNvSpPr>
          <p:nvPr>
            <p:ph idx="1"/>
          </p:nvPr>
        </p:nvSpPr>
        <p:spPr>
          <a:xfrm>
            <a:off x="2208213" y="1600200"/>
            <a:ext cx="9372600" cy="2812774"/>
          </a:xfrm>
          <a:solidFill>
            <a:schemeClr val="bg1"/>
          </a:solidFill>
          <a:ln>
            <a:solidFill>
              <a:srgbClr val="00B050"/>
            </a:solidFill>
          </a:ln>
        </p:spPr>
        <p:txBody>
          <a:bodyPr>
            <a:normAutofit/>
          </a:bodyPr>
          <a:lstStyle/>
          <a:p>
            <a:r>
              <a:rPr lang="en-GB" sz="3600" b="1" dirty="0">
                <a:solidFill>
                  <a:schemeClr val="tx2"/>
                </a:solidFill>
                <a:latin typeface="Letter-join Basic 8" panose="02000505000000020003" pitchFamily="2" charset="0"/>
              </a:rPr>
              <a:t>Please fill in a medical form if your child needs regular medication or if it is a one off occurrence.</a:t>
            </a:r>
          </a:p>
          <a:p>
            <a:r>
              <a:rPr lang="en-GB" sz="3600" b="1" dirty="0">
                <a:solidFill>
                  <a:schemeClr val="tx2"/>
                </a:solidFill>
                <a:latin typeface="Letter-join Basic 8" panose="02000505000000020003" pitchFamily="2" charset="0"/>
              </a:rPr>
              <a:t>Forms are available from the office</a:t>
            </a:r>
          </a:p>
        </p:txBody>
      </p:sp>
    </p:spTree>
    <p:extLst>
      <p:ext uri="{BB962C8B-B14F-4D97-AF65-F5344CB8AC3E}">
        <p14:creationId xmlns:p14="http://schemas.microsoft.com/office/powerpoint/2010/main" val="1278721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934" y="287141"/>
            <a:ext cx="3887787" cy="855859"/>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Housekeeping</a:t>
            </a:r>
          </a:p>
        </p:txBody>
      </p:sp>
      <p:sp>
        <p:nvSpPr>
          <p:cNvPr id="3" name="Content Placeholder 2"/>
          <p:cNvSpPr>
            <a:spLocks noGrp="1"/>
          </p:cNvSpPr>
          <p:nvPr>
            <p:ph idx="1"/>
          </p:nvPr>
        </p:nvSpPr>
        <p:spPr>
          <a:solidFill>
            <a:schemeClr val="bg1"/>
          </a:solidFill>
          <a:ln>
            <a:solidFill>
              <a:srgbClr val="00B050"/>
            </a:solidFill>
          </a:ln>
        </p:spPr>
        <p:txBody>
          <a:bodyPr>
            <a:normAutofit lnSpcReduction="10000"/>
          </a:bodyPr>
          <a:lstStyle/>
          <a:p>
            <a:r>
              <a:rPr lang="en-GB" sz="3600" b="1" dirty="0">
                <a:solidFill>
                  <a:schemeClr val="tx2"/>
                </a:solidFill>
                <a:latin typeface="Letter-join Basic 8" panose="02000505000000020003" pitchFamily="2" charset="0"/>
              </a:rPr>
              <a:t>Named clothes</a:t>
            </a:r>
          </a:p>
          <a:p>
            <a:r>
              <a:rPr lang="en-GB" sz="3600" b="1" dirty="0">
                <a:solidFill>
                  <a:schemeClr val="tx2"/>
                </a:solidFill>
                <a:latin typeface="Letter-join Basic 8" panose="02000505000000020003" pitchFamily="2" charset="0"/>
              </a:rPr>
              <a:t>Named water bottle (with fresh water every day)</a:t>
            </a:r>
          </a:p>
          <a:p>
            <a:r>
              <a:rPr lang="en-GB" sz="3600" b="1" dirty="0">
                <a:solidFill>
                  <a:schemeClr val="tx2"/>
                </a:solidFill>
                <a:latin typeface="Letter-join Basic 8" panose="02000505000000020003" pitchFamily="2" charset="0"/>
              </a:rPr>
              <a:t>Wellies (named) to be kept in school at all times.</a:t>
            </a:r>
          </a:p>
          <a:p>
            <a:r>
              <a:rPr lang="en-GB" sz="3600" b="1" dirty="0">
                <a:solidFill>
                  <a:schemeClr val="tx2"/>
                </a:solidFill>
                <a:latin typeface="Letter-join Basic 8" panose="02000505000000020003" pitchFamily="2" charset="0"/>
              </a:rPr>
              <a:t>Coat for all weathers</a:t>
            </a:r>
          </a:p>
          <a:p>
            <a:r>
              <a:rPr lang="en-GB" sz="3600" b="1" dirty="0">
                <a:solidFill>
                  <a:schemeClr val="tx2"/>
                </a:solidFill>
                <a:latin typeface="Letter-join Basic 8" panose="02000505000000020003" pitchFamily="2" charset="0"/>
              </a:rPr>
              <a:t>No toys to be brought into school</a:t>
            </a:r>
          </a:p>
        </p:txBody>
      </p:sp>
    </p:spTree>
    <p:extLst>
      <p:ext uri="{BB962C8B-B14F-4D97-AF65-F5344CB8AC3E}">
        <p14:creationId xmlns:p14="http://schemas.microsoft.com/office/powerpoint/2010/main" val="662033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430" y="304799"/>
            <a:ext cx="4126326" cy="882364"/>
          </a:xfrm>
          <a:solidFill>
            <a:schemeClr val="bg1"/>
          </a:solidFill>
          <a:ln w="38100">
            <a:solidFill>
              <a:srgbClr val="00B050"/>
            </a:solidFill>
          </a:ln>
        </p:spPr>
        <p:txBody>
          <a:bodyPr>
            <a:normAutofit/>
          </a:bodyPr>
          <a:lstStyle/>
          <a:p>
            <a:r>
              <a:rPr lang="fr-FR" sz="4800" b="1" dirty="0" err="1">
                <a:solidFill>
                  <a:schemeClr val="tx2"/>
                </a:solidFill>
                <a:latin typeface="Letter-join Basic 8" panose="02000505000000020003" pitchFamily="2" charset="0"/>
              </a:rPr>
              <a:t>Who</a:t>
            </a:r>
            <a:r>
              <a:rPr lang="fr-FR" sz="4800" b="1" dirty="0">
                <a:solidFill>
                  <a:schemeClr val="tx2"/>
                </a:solidFill>
                <a:latin typeface="Letter-join Basic 8" panose="02000505000000020003" pitchFamily="2" charset="0"/>
              </a:rPr>
              <a:t> are </a:t>
            </a:r>
            <a:r>
              <a:rPr lang="fr-FR" sz="4800" b="1" dirty="0" err="1">
                <a:solidFill>
                  <a:schemeClr val="tx2"/>
                </a:solidFill>
                <a:latin typeface="Letter-join Basic 8" panose="02000505000000020003" pitchFamily="2" charset="0"/>
              </a:rPr>
              <a:t>we</a:t>
            </a:r>
            <a:r>
              <a:rPr lang="fr-FR" sz="4800" b="1" dirty="0">
                <a:solidFill>
                  <a:schemeClr val="tx2"/>
                </a:solidFill>
                <a:latin typeface="Letter-join Basic 8" panose="02000505000000020003" pitchFamily="2" charset="0"/>
              </a:rPr>
              <a:t>? </a:t>
            </a:r>
            <a:endParaRPr lang="en-US" sz="4800" b="1" dirty="0">
              <a:solidFill>
                <a:schemeClr val="tx2"/>
              </a:solidFill>
              <a:latin typeface="Letter-join Basic 8" panose="02000505000000020003" pitchFamily="2" charset="0"/>
            </a:endParaRPr>
          </a:p>
        </p:txBody>
      </p:sp>
      <p:sp>
        <p:nvSpPr>
          <p:cNvPr id="3" name="Content Placeholder 2"/>
          <p:cNvSpPr>
            <a:spLocks noGrp="1"/>
          </p:cNvSpPr>
          <p:nvPr>
            <p:ph idx="1"/>
          </p:nvPr>
        </p:nvSpPr>
        <p:spPr>
          <a:xfrm>
            <a:off x="1161291" y="2011018"/>
            <a:ext cx="9372600" cy="2839278"/>
          </a:xfrm>
          <a:solidFill>
            <a:schemeClr val="bg1"/>
          </a:solidFill>
          <a:ln w="57150">
            <a:solidFill>
              <a:srgbClr val="00B050"/>
            </a:solidFill>
          </a:ln>
        </p:spPr>
        <p:txBody>
          <a:bodyPr>
            <a:normAutofit fontScale="92500"/>
          </a:bodyPr>
          <a:lstStyle/>
          <a:p>
            <a:pPr marL="45720" indent="0" algn="ctr">
              <a:buNone/>
            </a:pPr>
            <a:r>
              <a:rPr lang="en-US" sz="4800" b="1" dirty="0">
                <a:solidFill>
                  <a:schemeClr val="tx2"/>
                </a:solidFill>
                <a:latin typeface="Letter-join Basic 8" panose="02000505000000020003" pitchFamily="2" charset="0"/>
              </a:rPr>
              <a:t>Miss Latimer (Class Teacher)</a:t>
            </a:r>
          </a:p>
          <a:p>
            <a:pPr marL="45720" indent="0" algn="ctr">
              <a:buNone/>
            </a:pPr>
            <a:endParaRPr lang="en-US" sz="4800" b="1" dirty="0">
              <a:solidFill>
                <a:schemeClr val="tx2"/>
              </a:solidFill>
              <a:latin typeface="Letter-join Basic 8" panose="02000505000000020003" pitchFamily="2" charset="0"/>
            </a:endParaRPr>
          </a:p>
          <a:p>
            <a:pPr marL="45720" indent="0" algn="ctr">
              <a:buNone/>
            </a:pPr>
            <a:r>
              <a:rPr lang="en-US" sz="4800" b="1" dirty="0">
                <a:solidFill>
                  <a:schemeClr val="tx2"/>
                </a:solidFill>
                <a:latin typeface="Letter-join Basic 8" panose="02000505000000020003" pitchFamily="2" charset="0"/>
              </a:rPr>
              <a:t>Mrs. Carruthers(Teaching Assistant)</a:t>
            </a:r>
          </a:p>
        </p:txBody>
      </p:sp>
    </p:spTree>
    <p:extLst>
      <p:ext uri="{BB962C8B-B14F-4D97-AF65-F5344CB8AC3E}">
        <p14:creationId xmlns:p14="http://schemas.microsoft.com/office/powerpoint/2010/main" val="208392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514" y="247383"/>
            <a:ext cx="5396408" cy="895616"/>
          </a:xfrm>
          <a:solidFill>
            <a:schemeClr val="bg1"/>
          </a:solidFill>
          <a:ln w="28575">
            <a:solidFill>
              <a:srgbClr val="00B050"/>
            </a:solidFill>
          </a:ln>
        </p:spPr>
        <p:txBody>
          <a:bodyPr>
            <a:normAutofit fontScale="90000"/>
          </a:bodyPr>
          <a:lstStyle/>
          <a:p>
            <a:r>
              <a:rPr lang="en-GB" sz="4800" b="1" u="sng" dirty="0">
                <a:solidFill>
                  <a:schemeClr val="tx2"/>
                </a:solidFill>
                <a:latin typeface="Letter-join Basic 8" panose="02000505000000020003" pitchFamily="2" charset="0"/>
              </a:rPr>
              <a:t>The year ahead …….</a:t>
            </a:r>
          </a:p>
        </p:txBody>
      </p:sp>
      <p:sp>
        <p:nvSpPr>
          <p:cNvPr id="3" name="Content Placeholder 2"/>
          <p:cNvSpPr>
            <a:spLocks noGrp="1"/>
          </p:cNvSpPr>
          <p:nvPr>
            <p:ph idx="1"/>
          </p:nvPr>
        </p:nvSpPr>
        <p:spPr>
          <a:xfrm>
            <a:off x="2104322" y="1371600"/>
            <a:ext cx="9794543" cy="4114800"/>
          </a:xfrm>
          <a:solidFill>
            <a:schemeClr val="bg1"/>
          </a:solidFill>
          <a:ln w="28575">
            <a:solidFill>
              <a:srgbClr val="00B050"/>
            </a:solidFill>
          </a:ln>
        </p:spPr>
        <p:txBody>
          <a:bodyPr>
            <a:normAutofit fontScale="92500" lnSpcReduction="10000"/>
          </a:bodyPr>
          <a:lstStyle/>
          <a:p>
            <a:pPr marL="45720" indent="0">
              <a:buNone/>
            </a:pPr>
            <a:r>
              <a:rPr lang="en-GB" sz="3600" b="1" dirty="0">
                <a:solidFill>
                  <a:schemeClr val="tx2"/>
                </a:solidFill>
                <a:latin typeface="Letter-join Basic 8" panose="02000505000000020003" pitchFamily="2" charset="0"/>
              </a:rPr>
              <a:t>We’re so excited for the year ahead as we get to continue the lovely things we started in Year 1. To get the year off to the best possible start, we will be filling any gaps and recapping some Year 1 objectives in the first few weeks. </a:t>
            </a:r>
          </a:p>
          <a:p>
            <a:pPr marL="45720" indent="0">
              <a:buNone/>
            </a:pPr>
            <a:r>
              <a:rPr lang="en-GB" sz="3600" b="1" dirty="0">
                <a:solidFill>
                  <a:schemeClr val="tx2"/>
                </a:solidFill>
                <a:latin typeface="Letter-join Basic 8" panose="02000505000000020003" pitchFamily="2" charset="0"/>
              </a:rPr>
              <a:t>We will also ensure everyone is challenged and supported throughout all their learning. We know how your children like to learn so we’ll use that as our starting point! </a:t>
            </a:r>
          </a:p>
        </p:txBody>
      </p:sp>
    </p:spTree>
    <p:extLst>
      <p:ext uri="{BB962C8B-B14F-4D97-AF65-F5344CB8AC3E}">
        <p14:creationId xmlns:p14="http://schemas.microsoft.com/office/powerpoint/2010/main" val="772294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657" y="265043"/>
            <a:ext cx="4881700" cy="908868"/>
          </a:xfrm>
          <a:solidFill>
            <a:schemeClr val="bg1"/>
          </a:solidFill>
          <a:ln>
            <a:solidFill>
              <a:srgbClr val="00B050"/>
            </a:solidFill>
          </a:ln>
        </p:spPr>
        <p:txBody>
          <a:bodyPr>
            <a:normAutofit fontScale="90000"/>
          </a:bodyPr>
          <a:lstStyle/>
          <a:p>
            <a:r>
              <a:rPr lang="en-GB" sz="4800" b="1" u="sng" dirty="0">
                <a:solidFill>
                  <a:schemeClr val="tx2"/>
                </a:solidFill>
                <a:latin typeface="Letter-join Basic 8" panose="02000505000000020003" pitchFamily="2" charset="0"/>
              </a:rPr>
              <a:t>Calm School Code</a:t>
            </a:r>
          </a:p>
        </p:txBody>
      </p:sp>
      <p:sp>
        <p:nvSpPr>
          <p:cNvPr id="3" name="Content Placeholder 2"/>
          <p:cNvSpPr>
            <a:spLocks noGrp="1"/>
          </p:cNvSpPr>
          <p:nvPr>
            <p:ph idx="1"/>
          </p:nvPr>
        </p:nvSpPr>
        <p:spPr>
          <a:xfrm>
            <a:off x="4129778" y="1932066"/>
            <a:ext cx="5080483" cy="3064565"/>
          </a:xfrm>
          <a:solidFill>
            <a:schemeClr val="bg1"/>
          </a:solidFill>
          <a:ln>
            <a:solidFill>
              <a:srgbClr val="00B050"/>
            </a:solidFill>
          </a:ln>
        </p:spPr>
        <p:txBody>
          <a:bodyPr>
            <a:normAutofit/>
          </a:bodyPr>
          <a:lstStyle/>
          <a:p>
            <a:r>
              <a:rPr lang="en-GB" sz="3600" b="1" dirty="0">
                <a:solidFill>
                  <a:schemeClr val="tx2"/>
                </a:solidFill>
                <a:latin typeface="Letter-join Basic 8" panose="02000505000000020003" pitchFamily="2" charset="0"/>
              </a:rPr>
              <a:t>SPEAK NICELY </a:t>
            </a:r>
          </a:p>
          <a:p>
            <a:r>
              <a:rPr lang="en-GB" sz="3600" b="1" dirty="0">
                <a:solidFill>
                  <a:schemeClr val="tx2"/>
                </a:solidFill>
                <a:latin typeface="Letter-join Basic 8" panose="02000505000000020003" pitchFamily="2" charset="0"/>
              </a:rPr>
              <a:t>LISTEN CAREFULLY </a:t>
            </a:r>
          </a:p>
          <a:p>
            <a:r>
              <a:rPr lang="en-GB" sz="3600" b="1" dirty="0">
                <a:solidFill>
                  <a:schemeClr val="tx2"/>
                </a:solidFill>
                <a:latin typeface="Letter-join Basic 8" panose="02000505000000020003" pitchFamily="2" charset="0"/>
              </a:rPr>
              <a:t>ACT KINDLY </a:t>
            </a:r>
          </a:p>
          <a:p>
            <a:r>
              <a:rPr lang="en-GB" sz="3600" b="1" dirty="0">
                <a:solidFill>
                  <a:schemeClr val="tx2"/>
                </a:solidFill>
                <a:latin typeface="Letter-join Basic 8" panose="02000505000000020003" pitchFamily="2" charset="0"/>
              </a:rPr>
              <a:t>MOVE CALMLY</a:t>
            </a:r>
          </a:p>
          <a:p>
            <a:endParaRPr lang="en-GB" sz="3600" dirty="0"/>
          </a:p>
        </p:txBody>
      </p:sp>
    </p:spTree>
    <p:extLst>
      <p:ext uri="{BB962C8B-B14F-4D97-AF65-F5344CB8AC3E}">
        <p14:creationId xmlns:p14="http://schemas.microsoft.com/office/powerpoint/2010/main" val="341798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319" y="371059"/>
            <a:ext cx="3887787" cy="789599"/>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Daily Routine</a:t>
            </a:r>
          </a:p>
        </p:txBody>
      </p:sp>
      <p:sp>
        <p:nvSpPr>
          <p:cNvPr id="3" name="Subtitle 2"/>
          <p:cNvSpPr>
            <a:spLocks noGrp="1"/>
          </p:cNvSpPr>
          <p:nvPr>
            <p:ph idx="1"/>
          </p:nvPr>
        </p:nvSpPr>
        <p:spPr>
          <a:xfrm>
            <a:off x="2208213" y="1600200"/>
            <a:ext cx="8777839" cy="3674165"/>
          </a:xfrm>
          <a:solidFill>
            <a:schemeClr val="bg1"/>
          </a:solidFill>
          <a:ln>
            <a:solidFill>
              <a:srgbClr val="00B050"/>
            </a:solidFill>
          </a:ln>
        </p:spPr>
        <p:txBody>
          <a:bodyPr>
            <a:normAutofit/>
          </a:bodyPr>
          <a:lstStyle/>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Children arrive and enter through the classroom door </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Reading, handwriting or morning challenge while the other children arrive</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Morning routine begins …..</a:t>
            </a: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127387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900" y="326897"/>
            <a:ext cx="8181491" cy="816103"/>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Morning Routine (9:00-12:15)</a:t>
            </a:r>
          </a:p>
        </p:txBody>
      </p:sp>
      <p:sp>
        <p:nvSpPr>
          <p:cNvPr id="3" name="Subtitle 2"/>
          <p:cNvSpPr>
            <a:spLocks noGrp="1"/>
          </p:cNvSpPr>
          <p:nvPr>
            <p:ph idx="1"/>
          </p:nvPr>
        </p:nvSpPr>
        <p:spPr>
          <a:xfrm>
            <a:off x="2208213" y="1600200"/>
            <a:ext cx="8181491" cy="4114800"/>
          </a:xfrm>
          <a:solidFill>
            <a:schemeClr val="bg1"/>
          </a:solidFill>
          <a:ln>
            <a:solidFill>
              <a:srgbClr val="00B050"/>
            </a:solidFill>
          </a:ln>
        </p:spPr>
        <p:txBody>
          <a:bodyPr>
            <a:normAutofit/>
          </a:bodyPr>
          <a:lstStyle/>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Phonics (in two groups according to children’s ability)</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English lessons, guided reading sessions, spelling sessions and Maths lessons with an outdoor break and snack in between</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Story and worship</a:t>
            </a:r>
            <a:endParaRPr lang="en-GB" sz="3600" dirty="0">
              <a:solidFill>
                <a:schemeClr val="bg1">
                  <a:lumMod val="50000"/>
                </a:schemeClr>
              </a:solidFill>
            </a:endParaRPr>
          </a:p>
        </p:txBody>
      </p:sp>
    </p:spTree>
    <p:extLst>
      <p:ext uri="{BB962C8B-B14F-4D97-AF65-F5344CB8AC3E}">
        <p14:creationId xmlns:p14="http://schemas.microsoft.com/office/powerpoint/2010/main" val="3022154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160" y="291547"/>
            <a:ext cx="7942952" cy="736590"/>
          </a:xfrm>
          <a:solidFill>
            <a:schemeClr val="bg1"/>
          </a:solidFill>
          <a:ln>
            <a:solidFill>
              <a:srgbClr val="00B050"/>
            </a:solidFill>
          </a:ln>
        </p:spPr>
        <p:txBody>
          <a:bodyPr>
            <a:normAutofit fontScale="90000"/>
          </a:bodyPr>
          <a:lstStyle/>
          <a:p>
            <a:r>
              <a:rPr lang="en-GB" sz="4800" b="1" u="sng" dirty="0">
                <a:solidFill>
                  <a:schemeClr val="tx2"/>
                </a:solidFill>
                <a:latin typeface="Letter-join Basic 8" panose="02000505000000020003" pitchFamily="2" charset="0"/>
              </a:rPr>
              <a:t>Lunch Routine (12:15-1:00)</a:t>
            </a:r>
          </a:p>
        </p:txBody>
      </p:sp>
      <p:sp>
        <p:nvSpPr>
          <p:cNvPr id="3" name="Subtitle 2"/>
          <p:cNvSpPr>
            <a:spLocks noGrp="1"/>
          </p:cNvSpPr>
          <p:nvPr>
            <p:ph idx="1"/>
          </p:nvPr>
        </p:nvSpPr>
        <p:spPr>
          <a:xfrm>
            <a:off x="2300978" y="1639956"/>
            <a:ext cx="9372600" cy="2985052"/>
          </a:xfrm>
          <a:solidFill>
            <a:schemeClr val="bg1"/>
          </a:solidFill>
          <a:ln w="28575">
            <a:solidFill>
              <a:srgbClr val="00B050"/>
            </a:solidFill>
          </a:ln>
        </p:spPr>
        <p:txBody>
          <a:bodyPr>
            <a:normAutofit/>
          </a:bodyPr>
          <a:lstStyle/>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After washing hands the children move to the hall to collect their lunch</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After their dinner, the children go to play outside, playing and socialising with all year groups. </a:t>
            </a: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1463536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639" y="313645"/>
            <a:ext cx="7187578" cy="829355"/>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Lunch Routine (1:00-3:00)</a:t>
            </a:r>
          </a:p>
        </p:txBody>
      </p:sp>
      <p:sp>
        <p:nvSpPr>
          <p:cNvPr id="3" name="Subtitle 2"/>
          <p:cNvSpPr>
            <a:spLocks noGrp="1"/>
          </p:cNvSpPr>
          <p:nvPr>
            <p:ph idx="1"/>
          </p:nvPr>
        </p:nvSpPr>
        <p:spPr>
          <a:xfrm>
            <a:off x="2208213" y="1552161"/>
            <a:ext cx="9372600" cy="3753678"/>
          </a:xfrm>
          <a:solidFill>
            <a:schemeClr val="bg1"/>
          </a:solidFill>
          <a:ln>
            <a:solidFill>
              <a:srgbClr val="00B050"/>
            </a:solidFill>
          </a:ln>
        </p:spPr>
        <p:txBody>
          <a:bodyPr>
            <a:normAutofit fontScale="92500" lnSpcReduction="20000"/>
          </a:bodyPr>
          <a:lstStyle/>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Foundation subjects such as history, geography and art take place</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We end our day with a class story and Special Person (we celebrate a member of our class everyday)</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All children have allocated </a:t>
            </a:r>
            <a:r>
              <a:rPr lang="en-GB" sz="3600" b="1" dirty="0" err="1">
                <a:solidFill>
                  <a:schemeClr val="tx2"/>
                </a:solidFill>
                <a:latin typeface="Letter-join Basic 8" panose="02000505000000020003" pitchFamily="2" charset="0"/>
              </a:rPr>
              <a:t>hometime</a:t>
            </a:r>
            <a:r>
              <a:rPr lang="en-GB" sz="3600" b="1" dirty="0">
                <a:solidFill>
                  <a:schemeClr val="tx2"/>
                </a:solidFill>
                <a:latin typeface="Letter-join Basic 8" panose="02000505000000020003" pitchFamily="2" charset="0"/>
              </a:rPr>
              <a:t> tables to sit at and enjoy a book while waiting to be collected.</a:t>
            </a:r>
          </a:p>
          <a:p>
            <a:pPr marL="571500" indent="-571500">
              <a:buFont typeface="Arial" panose="020B0604020202020204" pitchFamily="34" charset="0"/>
              <a:buChar char="•"/>
            </a:pPr>
            <a:endParaRPr lang="en-GB" sz="3600" b="1" dirty="0">
              <a:solidFill>
                <a:schemeClr val="tx1"/>
              </a:solidFill>
            </a:endParaRP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523190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86" y="234132"/>
            <a:ext cx="8274257" cy="908868"/>
          </a:xfrm>
          <a:solidFill>
            <a:schemeClr val="bg1"/>
          </a:solidFill>
          <a:ln>
            <a:solidFill>
              <a:srgbClr val="00B050"/>
            </a:solidFill>
          </a:ln>
        </p:spPr>
        <p:txBody>
          <a:bodyPr>
            <a:normAutofit/>
          </a:bodyPr>
          <a:lstStyle/>
          <a:p>
            <a:r>
              <a:rPr lang="en-GB" sz="4800" b="1" u="sng" dirty="0">
                <a:solidFill>
                  <a:schemeClr val="tx2"/>
                </a:solidFill>
                <a:latin typeface="Letter-join Basic 8" panose="02000505000000020003" pitchFamily="2" charset="0"/>
              </a:rPr>
              <a:t>Indoor and Outdoor learning</a:t>
            </a:r>
          </a:p>
        </p:txBody>
      </p:sp>
      <p:sp>
        <p:nvSpPr>
          <p:cNvPr id="3" name="Subtitle 2"/>
          <p:cNvSpPr>
            <a:spLocks noGrp="1"/>
          </p:cNvSpPr>
          <p:nvPr>
            <p:ph idx="1"/>
          </p:nvPr>
        </p:nvSpPr>
        <p:spPr>
          <a:xfrm>
            <a:off x="2208213" y="1600200"/>
            <a:ext cx="9372600" cy="3674165"/>
          </a:xfrm>
          <a:solidFill>
            <a:schemeClr val="bg1"/>
          </a:solidFill>
          <a:ln>
            <a:solidFill>
              <a:srgbClr val="00B050"/>
            </a:solidFill>
          </a:ln>
        </p:spPr>
        <p:txBody>
          <a:bodyPr>
            <a:normAutofit/>
          </a:bodyPr>
          <a:lstStyle/>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The children will be taught in both indoor and outdoor classroom areas across the whole curriculum</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They will need to be suitably dressed for the weather all year round</a:t>
            </a:r>
          </a:p>
          <a:p>
            <a:pPr marL="571500" indent="-571500">
              <a:buFont typeface="Arial" panose="020B0604020202020204" pitchFamily="34" charset="0"/>
              <a:buChar char="•"/>
            </a:pPr>
            <a:r>
              <a:rPr lang="en-GB" sz="3600" b="1" dirty="0">
                <a:solidFill>
                  <a:schemeClr val="tx2"/>
                </a:solidFill>
                <a:latin typeface="Letter-join Basic 8" panose="02000505000000020003" pitchFamily="2" charset="0"/>
              </a:rPr>
              <a:t>Sensible shoes as the children will be active</a:t>
            </a:r>
          </a:p>
          <a:p>
            <a:pPr marL="571500" indent="-571500">
              <a:buFont typeface="Arial" panose="020B0604020202020204" pitchFamily="34" charset="0"/>
              <a:buChar char="•"/>
            </a:pPr>
            <a:endParaRPr lang="en-GB" sz="3600" b="1" dirty="0">
              <a:solidFill>
                <a:schemeClr val="tx1"/>
              </a:solidFill>
            </a:endParaRP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1819696421"/>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324</TotalTime>
  <Words>890</Words>
  <Application>Microsoft Macintosh PowerPoint</Application>
  <PresentationFormat>Widescreen</PresentationFormat>
  <Paragraphs>86</Paragraphs>
  <Slides>19</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Bradley Hand ITC</vt:lpstr>
      <vt:lpstr>Euphemia</vt:lpstr>
      <vt:lpstr>Letter-join Basic 8</vt:lpstr>
      <vt:lpstr>Wingdings</vt:lpstr>
      <vt:lpstr>Children Playing 16x9</vt:lpstr>
      <vt:lpstr>Welcome to Year 2</vt:lpstr>
      <vt:lpstr>Who are we? </vt:lpstr>
      <vt:lpstr>The year ahead …….</vt:lpstr>
      <vt:lpstr>Calm School Code</vt:lpstr>
      <vt:lpstr>Daily Routine</vt:lpstr>
      <vt:lpstr>Morning Routine (9:00-12:15)</vt:lpstr>
      <vt:lpstr>Lunch Routine (12:15-1:00)</vt:lpstr>
      <vt:lpstr>Lunch Routine (1:00-3:00)</vt:lpstr>
      <vt:lpstr>Indoor and Outdoor learning</vt:lpstr>
      <vt:lpstr>Curriculum Overview</vt:lpstr>
      <vt:lpstr>Curriculum Overview</vt:lpstr>
      <vt:lpstr>Celebrations</vt:lpstr>
      <vt:lpstr>Home reading and helping at home</vt:lpstr>
      <vt:lpstr>Helping at home</vt:lpstr>
      <vt:lpstr>PowerPoint Presentation</vt:lpstr>
      <vt:lpstr>Communication </vt:lpstr>
      <vt:lpstr>PE Days and Kit</vt:lpstr>
      <vt:lpstr>Medicine in School</vt:lpstr>
      <vt:lpstr>Housekeeping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Welcome Meeting</dc:title>
  <dc:creator>Charlotte Evans</dc:creator>
  <cp:lastModifiedBy>jesslat latimer</cp:lastModifiedBy>
  <cp:revision>35</cp:revision>
  <dcterms:created xsi:type="dcterms:W3CDTF">2016-09-11T17:19:27Z</dcterms:created>
  <dcterms:modified xsi:type="dcterms:W3CDTF">2023-08-30T18:00:30Z</dcterms:modified>
</cp:coreProperties>
</file>