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  <p:sldMasterId id="2147483677" r:id="rId5"/>
  </p:sldMasterIdLst>
  <p:notesMasterIdLst>
    <p:notesMasterId r:id="rId30"/>
  </p:notesMasterIdLst>
  <p:sldIdLst>
    <p:sldId id="474" r:id="rId6"/>
    <p:sldId id="475" r:id="rId7"/>
    <p:sldId id="476" r:id="rId8"/>
    <p:sldId id="477" r:id="rId9"/>
    <p:sldId id="478" r:id="rId10"/>
    <p:sldId id="479" r:id="rId11"/>
    <p:sldId id="480" r:id="rId12"/>
    <p:sldId id="481" r:id="rId13"/>
    <p:sldId id="482" r:id="rId14"/>
    <p:sldId id="483" r:id="rId15"/>
    <p:sldId id="484" r:id="rId16"/>
    <p:sldId id="485" r:id="rId17"/>
    <p:sldId id="486" r:id="rId18"/>
    <p:sldId id="487" r:id="rId19"/>
    <p:sldId id="488" r:id="rId20"/>
    <p:sldId id="489" r:id="rId21"/>
    <p:sldId id="490" r:id="rId22"/>
    <p:sldId id="491" r:id="rId23"/>
    <p:sldId id="492" r:id="rId24"/>
    <p:sldId id="493" r:id="rId25"/>
    <p:sldId id="494" r:id="rId26"/>
    <p:sldId id="495" r:id="rId27"/>
    <p:sldId id="496" r:id="rId28"/>
    <p:sldId id="497" r:id="rId29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09" userDrawn="1">
          <p15:clr>
            <a:srgbClr val="A4A3A4"/>
          </p15:clr>
        </p15:guide>
        <p15:guide id="2" pos="316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094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84489" autoAdjust="0"/>
  </p:normalViewPr>
  <p:slideViewPr>
    <p:cSldViewPr snapToGrid="0" showGuides="1">
      <p:cViewPr>
        <p:scale>
          <a:sx n="68" d="100"/>
          <a:sy n="68" d="100"/>
        </p:scale>
        <p:origin x="1224" y="102"/>
      </p:cViewPr>
      <p:guideLst>
        <p:guide orient="horz" pos="2409"/>
        <p:guide pos="3165"/>
      </p:guideLst>
    </p:cSldViewPr>
  </p:slideViewPr>
  <p:outlineViewPr>
    <p:cViewPr>
      <p:scale>
        <a:sx n="33" d="100"/>
        <a:sy n="33" d="100"/>
      </p:scale>
      <p:origin x="0" y="-138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8311AF-8457-4785-B190-D31CD4FDE7A1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41FB06-1D9B-4317-BE37-4218AB7856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60555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41FB06-1D9B-4317-BE37-4218AB7856F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7760884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41FB06-1D9B-4317-BE37-4218AB7856F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8045410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41FB06-1D9B-4317-BE37-4218AB7856F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9209538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41FB06-1D9B-4317-BE37-4218AB7856F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7474335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41FB06-1D9B-4317-BE37-4218AB7856F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2093252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41FB06-1D9B-4317-BE37-4218AB7856F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3823752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41FB06-1D9B-4317-BE37-4218AB7856F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0527686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41FB06-1D9B-4317-BE37-4218AB7856F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3419520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41FB06-1D9B-4317-BE37-4218AB7856F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8852497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41FB06-1D9B-4317-BE37-4218AB7856F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8256607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41FB06-1D9B-4317-BE37-4218AB7856F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891304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41FB06-1D9B-4317-BE37-4218AB7856F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9784881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41FB06-1D9B-4317-BE37-4218AB7856F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5088782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41FB06-1D9B-4317-BE37-4218AB7856F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8614892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41FB06-1D9B-4317-BE37-4218AB7856F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8558541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41FB06-1D9B-4317-BE37-4218AB7856F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608528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41FB06-1D9B-4317-BE37-4218AB7856F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644142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41FB06-1D9B-4317-BE37-4218AB7856F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357210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41FB06-1D9B-4317-BE37-4218AB7856F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364297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41FB06-1D9B-4317-BE37-4218AB7856F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08825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41FB06-1D9B-4317-BE37-4218AB7856F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530366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41FB06-1D9B-4317-BE37-4218AB7856F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249691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41FB06-1D9B-4317-BE37-4218AB7856F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330667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32042" y="6520171"/>
            <a:ext cx="469212" cy="365125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bg2">
                    <a:lumMod val="75000"/>
                  </a:schemeClr>
                </a:solidFill>
                <a:latin typeface="Gill Sans MT" panose="020B0502020104020203" pitchFamily="34" charset="0"/>
              </a:defRPr>
            </a:lvl1pPr>
          </a:lstStyle>
          <a:p>
            <a:fld id="{48BAC8EC-B437-49E7-9790-CFA1DD0E61BE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4617" y="104674"/>
            <a:ext cx="958007" cy="958007"/>
          </a:xfrm>
          <a:prstGeom prst="rect">
            <a:avLst/>
          </a:prstGeom>
        </p:spPr>
      </p:pic>
      <p:sp>
        <p:nvSpPr>
          <p:cNvPr id="4" name="TextBox 3"/>
          <p:cNvSpPr txBox="1"/>
          <p:nvPr userDrawn="1"/>
        </p:nvSpPr>
        <p:spPr>
          <a:xfrm>
            <a:off x="8046053" y="6520171"/>
            <a:ext cx="24751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© White</a:t>
            </a:r>
            <a:r>
              <a:rPr lang="en-GB" sz="1200" baseline="0" dirty="0" smtClean="0"/>
              <a:t> Rose Maths 2019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34317943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32042" y="6520171"/>
            <a:ext cx="469212" cy="365125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bg2">
                    <a:lumMod val="75000"/>
                  </a:schemeClr>
                </a:solidFill>
                <a:latin typeface="Gill Sans MT" panose="020B0502020104020203" pitchFamily="34" charset="0"/>
              </a:defRPr>
            </a:lvl1pPr>
          </a:lstStyle>
          <a:p>
            <a:fld id="{48BAC8EC-B437-49E7-9790-CFA1DD0E61B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43918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32042" y="6520171"/>
            <a:ext cx="469212" cy="365125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bg2">
                    <a:lumMod val="75000"/>
                  </a:schemeClr>
                </a:solidFill>
                <a:latin typeface="Gill Sans MT" panose="020B0502020104020203" pitchFamily="34" charset="0"/>
              </a:defRPr>
            </a:lvl1pPr>
          </a:lstStyle>
          <a:p>
            <a:fld id="{48BAC8EC-B437-49E7-9790-CFA1DD0E61B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8819412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312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732042" y="6520171"/>
            <a:ext cx="469212" cy="365125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bg2">
                    <a:lumMod val="75000"/>
                  </a:schemeClr>
                </a:solidFill>
                <a:latin typeface="Gill Sans MT" panose="020B0502020104020203" pitchFamily="34" charset="0"/>
              </a:defRPr>
            </a:lvl1pPr>
          </a:lstStyle>
          <a:p>
            <a:fld id="{48BAC8EC-B437-49E7-9790-CFA1DD0E61B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3119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 userDrawn="1"/>
        </p:nvSpPr>
        <p:spPr>
          <a:xfrm>
            <a:off x="-1" y="0"/>
            <a:ext cx="9906001" cy="1695450"/>
          </a:xfrm>
          <a:prstGeom prst="rect">
            <a:avLst/>
          </a:prstGeom>
          <a:solidFill>
            <a:srgbClr val="00929F">
              <a:alpha val="12941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8" name="Freeform: Shape 24"/>
          <p:cNvSpPr/>
          <p:nvPr userDrawn="1"/>
        </p:nvSpPr>
        <p:spPr>
          <a:xfrm>
            <a:off x="-495301" y="1163488"/>
            <a:ext cx="10896600" cy="695325"/>
          </a:xfrm>
          <a:custGeom>
            <a:avLst/>
            <a:gdLst>
              <a:gd name="connsiteX0" fmla="*/ 0 w 10536072"/>
              <a:gd name="connsiteY0" fmla="*/ 122830 h 648269"/>
              <a:gd name="connsiteX1" fmla="*/ 10536072 w 10536072"/>
              <a:gd name="connsiteY1" fmla="*/ 0 h 648269"/>
              <a:gd name="connsiteX2" fmla="*/ 10522424 w 10536072"/>
              <a:gd name="connsiteY2" fmla="*/ 580030 h 648269"/>
              <a:gd name="connsiteX3" fmla="*/ 6824 w 10536072"/>
              <a:gd name="connsiteY3" fmla="*/ 648269 h 648269"/>
              <a:gd name="connsiteX4" fmla="*/ 0 w 10536072"/>
              <a:gd name="connsiteY4" fmla="*/ 122830 h 648269"/>
              <a:gd name="connsiteX0" fmla="*/ 88752 w 10529289"/>
              <a:gd name="connsiteY0" fmla="*/ 107912 h 648269"/>
              <a:gd name="connsiteX1" fmla="*/ 10529289 w 10529289"/>
              <a:gd name="connsiteY1" fmla="*/ 0 h 648269"/>
              <a:gd name="connsiteX2" fmla="*/ 10515641 w 10529289"/>
              <a:gd name="connsiteY2" fmla="*/ 580030 h 648269"/>
              <a:gd name="connsiteX3" fmla="*/ 41 w 10529289"/>
              <a:gd name="connsiteY3" fmla="*/ 648269 h 648269"/>
              <a:gd name="connsiteX4" fmla="*/ 88752 w 10529289"/>
              <a:gd name="connsiteY4" fmla="*/ 107912 h 648269"/>
              <a:gd name="connsiteX0" fmla="*/ 88752 w 10529289"/>
              <a:gd name="connsiteY0" fmla="*/ 70619 h 648269"/>
              <a:gd name="connsiteX1" fmla="*/ 10529289 w 10529289"/>
              <a:gd name="connsiteY1" fmla="*/ 0 h 648269"/>
              <a:gd name="connsiteX2" fmla="*/ 10515641 w 10529289"/>
              <a:gd name="connsiteY2" fmla="*/ 580030 h 648269"/>
              <a:gd name="connsiteX3" fmla="*/ 41 w 10529289"/>
              <a:gd name="connsiteY3" fmla="*/ 648269 h 648269"/>
              <a:gd name="connsiteX4" fmla="*/ 88752 w 10529289"/>
              <a:gd name="connsiteY4" fmla="*/ 70619 h 648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29289" h="648269">
                <a:moveTo>
                  <a:pt x="88752" y="70619"/>
                </a:moveTo>
                <a:lnTo>
                  <a:pt x="10529289" y="0"/>
                </a:lnTo>
                <a:lnTo>
                  <a:pt x="10515641" y="580030"/>
                </a:lnTo>
                <a:lnTo>
                  <a:pt x="41" y="648269"/>
                </a:lnTo>
                <a:cubicBezTo>
                  <a:pt x="-2234" y="473123"/>
                  <a:pt x="91027" y="245765"/>
                  <a:pt x="88752" y="70619"/>
                </a:cubicBezTo>
                <a:close/>
              </a:path>
            </a:pathLst>
          </a:custGeom>
          <a:solidFill>
            <a:srgbClr val="1D3A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9" name="Freeform: Shape 23"/>
          <p:cNvSpPr/>
          <p:nvPr userDrawn="1"/>
        </p:nvSpPr>
        <p:spPr>
          <a:xfrm>
            <a:off x="-495301" y="642767"/>
            <a:ext cx="5587365" cy="722630"/>
          </a:xfrm>
          <a:custGeom>
            <a:avLst/>
            <a:gdLst>
              <a:gd name="connsiteX0" fmla="*/ 27296 w 4189863"/>
              <a:gd name="connsiteY0" fmla="*/ 47767 h 689212"/>
              <a:gd name="connsiteX1" fmla="*/ 4060209 w 4189863"/>
              <a:gd name="connsiteY1" fmla="*/ 0 h 689212"/>
              <a:gd name="connsiteX2" fmla="*/ 4189863 w 4189863"/>
              <a:gd name="connsiteY2" fmla="*/ 689212 h 689212"/>
              <a:gd name="connsiteX3" fmla="*/ 0 w 4189863"/>
              <a:gd name="connsiteY3" fmla="*/ 627797 h 689212"/>
              <a:gd name="connsiteX4" fmla="*/ 27296 w 4189863"/>
              <a:gd name="connsiteY4" fmla="*/ 47767 h 689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89863" h="689212">
                <a:moveTo>
                  <a:pt x="27296" y="47767"/>
                </a:moveTo>
                <a:lnTo>
                  <a:pt x="4060209" y="0"/>
                </a:lnTo>
                <a:lnTo>
                  <a:pt x="4189863" y="689212"/>
                </a:lnTo>
                <a:lnTo>
                  <a:pt x="0" y="627797"/>
                </a:lnTo>
                <a:lnTo>
                  <a:pt x="27296" y="47767"/>
                </a:lnTo>
                <a:close/>
              </a:path>
            </a:pathLst>
          </a:custGeom>
          <a:solidFill>
            <a:srgbClr val="0092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 userDrawn="1">
            <p:extLst/>
          </p:nvPr>
        </p:nvGraphicFramePr>
        <p:xfrm>
          <a:off x="234324" y="1967040"/>
          <a:ext cx="4621012" cy="45894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01304">
                  <a:extLst>
                    <a:ext uri="{9D8B030D-6E8A-4147-A177-3AD203B41FA5}">
                      <a16:colId xmlns:a16="http://schemas.microsoft.com/office/drawing/2014/main" val="989632053"/>
                    </a:ext>
                  </a:extLst>
                </a:gridCol>
                <a:gridCol w="1519708">
                  <a:extLst>
                    <a:ext uri="{9D8B030D-6E8A-4147-A177-3AD203B41FA5}">
                      <a16:colId xmlns:a16="http://schemas.microsoft.com/office/drawing/2014/main" val="1592275581"/>
                    </a:ext>
                  </a:extLst>
                </a:gridCol>
              </a:tblGrid>
              <a:tr h="458941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29F">
                        <a:alpha val="7843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0467227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 userDrawn="1"/>
        </p:nvSpPr>
        <p:spPr>
          <a:xfrm>
            <a:off x="169929" y="1311240"/>
            <a:ext cx="4054636" cy="5170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400" dirty="0" smtClean="0">
                <a:solidFill>
                  <a:srgbClr val="FFFFFF"/>
                </a:solidFill>
                <a:effectLst/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Reasoning and Problem Solving</a:t>
            </a:r>
            <a:endParaRPr lang="en-U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 userDrawn="1">
            <p:extLst/>
          </p:nvPr>
        </p:nvGraphicFramePr>
        <p:xfrm>
          <a:off x="5092064" y="1967040"/>
          <a:ext cx="4621012" cy="45894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01304">
                  <a:extLst>
                    <a:ext uri="{9D8B030D-6E8A-4147-A177-3AD203B41FA5}">
                      <a16:colId xmlns:a16="http://schemas.microsoft.com/office/drawing/2014/main" val="989632053"/>
                    </a:ext>
                  </a:extLst>
                </a:gridCol>
                <a:gridCol w="1519708">
                  <a:extLst>
                    <a:ext uri="{9D8B030D-6E8A-4147-A177-3AD203B41FA5}">
                      <a16:colId xmlns:a16="http://schemas.microsoft.com/office/drawing/2014/main" val="1592275581"/>
                    </a:ext>
                  </a:extLst>
                </a:gridCol>
              </a:tblGrid>
              <a:tr h="458941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29F">
                        <a:alpha val="7843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0467227"/>
                  </a:ext>
                </a:extLst>
              </a:tr>
            </a:tbl>
          </a:graphicData>
        </a:graphic>
      </p:graphicFrame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732042" y="6520171"/>
            <a:ext cx="469212" cy="365125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bg2">
                    <a:lumMod val="75000"/>
                  </a:schemeClr>
                </a:solidFill>
                <a:latin typeface="Gill Sans MT" panose="020B0502020104020203" pitchFamily="34" charset="0"/>
              </a:defRPr>
            </a:lvl1pPr>
          </a:lstStyle>
          <a:p>
            <a:fld id="{48BAC8EC-B437-49E7-9790-CFA1DD0E61B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855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12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13" Type="http://schemas.openxmlformats.org/officeDocument/2006/relationships/image" Target="../media/image26.png"/><Relationship Id="rId18" Type="http://schemas.openxmlformats.org/officeDocument/2006/relationships/image" Target="../media/image31.png"/><Relationship Id="rId3" Type="http://schemas.openxmlformats.org/officeDocument/2006/relationships/image" Target="../media/image16.png"/><Relationship Id="rId21" Type="http://schemas.openxmlformats.org/officeDocument/2006/relationships/image" Target="../media/image34.png"/><Relationship Id="rId7" Type="http://schemas.openxmlformats.org/officeDocument/2006/relationships/image" Target="../media/image20.png"/><Relationship Id="rId12" Type="http://schemas.openxmlformats.org/officeDocument/2006/relationships/image" Target="../media/image25.png"/><Relationship Id="rId17" Type="http://schemas.openxmlformats.org/officeDocument/2006/relationships/image" Target="../media/image30.png"/><Relationship Id="rId2" Type="http://schemas.openxmlformats.org/officeDocument/2006/relationships/notesSlide" Target="../notesSlides/notesSlide18.xml"/><Relationship Id="rId16" Type="http://schemas.openxmlformats.org/officeDocument/2006/relationships/image" Target="../media/image29.png"/><Relationship Id="rId20" Type="http://schemas.openxmlformats.org/officeDocument/2006/relationships/image" Target="../media/image3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9.png"/><Relationship Id="rId11" Type="http://schemas.openxmlformats.org/officeDocument/2006/relationships/image" Target="../media/image24.png"/><Relationship Id="rId5" Type="http://schemas.openxmlformats.org/officeDocument/2006/relationships/image" Target="../media/image18.png"/><Relationship Id="rId15" Type="http://schemas.openxmlformats.org/officeDocument/2006/relationships/image" Target="../media/image28.png"/><Relationship Id="rId23" Type="http://schemas.openxmlformats.org/officeDocument/2006/relationships/image" Target="../media/image36.png"/><Relationship Id="rId10" Type="http://schemas.openxmlformats.org/officeDocument/2006/relationships/image" Target="../media/image23.png"/><Relationship Id="rId19" Type="http://schemas.openxmlformats.org/officeDocument/2006/relationships/image" Target="../media/image32.png"/><Relationship Id="rId4" Type="http://schemas.openxmlformats.org/officeDocument/2006/relationships/image" Target="../media/image17.png"/><Relationship Id="rId9" Type="http://schemas.openxmlformats.org/officeDocument/2006/relationships/image" Target="../media/image22.png"/><Relationship Id="rId14" Type="http://schemas.openxmlformats.org/officeDocument/2006/relationships/image" Target="../media/image27.png"/><Relationship Id="rId22" Type="http://schemas.openxmlformats.org/officeDocument/2006/relationships/image" Target="../media/image3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9.png"/><Relationship Id="rId4" Type="http://schemas.microsoft.com/office/2007/relationships/hdphoto" Target="../media/hdphoto1.wdp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88" t="20592" r="19588" b="20728"/>
          <a:stretch/>
        </p:blipFill>
        <p:spPr bwMode="auto">
          <a:xfrm>
            <a:off x="-21601" y="1"/>
            <a:ext cx="9927601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/>
          <a:srcRect l="16028"/>
          <a:stretch/>
        </p:blipFill>
        <p:spPr>
          <a:xfrm>
            <a:off x="-21642" y="507002"/>
            <a:ext cx="9393978" cy="5919729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4"/>
          <a:srcRect l="24625"/>
          <a:stretch/>
        </p:blipFill>
        <p:spPr>
          <a:xfrm>
            <a:off x="815048" y="2516983"/>
            <a:ext cx="8105482" cy="1799955"/>
          </a:xfrm>
          <a:prstGeom prst="rect">
            <a:avLst/>
          </a:prstGeom>
        </p:spPr>
      </p:pic>
      <p:sp>
        <p:nvSpPr>
          <p:cNvPr id="11" name="Text Box 19"/>
          <p:cNvSpPr txBox="1">
            <a:spLocks noChangeArrowheads="1"/>
          </p:cNvSpPr>
          <p:nvPr/>
        </p:nvSpPr>
        <p:spPr bwMode="auto">
          <a:xfrm>
            <a:off x="2723914" y="2563703"/>
            <a:ext cx="3930163" cy="127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Year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kumimoji="0" lang="en-GB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Summer - Block 3</a:t>
            </a:r>
            <a:endParaRPr kumimoji="0" lang="en-GB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2" name="Text Box 19"/>
          <p:cNvSpPr txBox="1">
            <a:spLocks noChangeArrowheads="1"/>
          </p:cNvSpPr>
          <p:nvPr/>
        </p:nvSpPr>
        <p:spPr bwMode="auto">
          <a:xfrm>
            <a:off x="2723914" y="3288325"/>
            <a:ext cx="6116406" cy="127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 panose="020B0502020104020203" pitchFamily="34" charset="0"/>
                <a:ea typeface="+mn-ea"/>
                <a:cs typeface="Times New Roman" panose="02020603050405020304" pitchFamily="18" charset="0"/>
              </a:rPr>
              <a:t>Properties of Shape</a:t>
            </a:r>
            <a:endParaRPr kumimoji="0" lang="en-GB" altLang="en-US" sz="4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876" y="2105876"/>
            <a:ext cx="2520000" cy="25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5492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latin typeface="Gill Sans MT" panose="020B0502020104020203" pitchFamily="34" charset="0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endParaRPr lang="en-US" sz="2800" dirty="0" smtClean="0">
              <a:solidFill>
                <a:prstClr val="black"/>
              </a:solidFill>
              <a:latin typeface="Gill Sans MT" panose="020B0502020104020203" pitchFamily="34" charset="0"/>
              <a:ea typeface="Bariol" charset="0"/>
              <a:cs typeface="Bariol" charset="0"/>
            </a:endParaRPr>
          </a:p>
          <a:p>
            <a:pPr lvl="0">
              <a:defRPr/>
            </a:pPr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  <a:ea typeface="Bariol" charset="0"/>
              <a:cs typeface="Bariol" charset="0"/>
            </a:endParaRPr>
          </a:p>
          <a:p>
            <a:pPr lvl="0">
              <a:defRPr/>
            </a:pPr>
            <a:endParaRPr lang="en-US" sz="2800" dirty="0" smtClean="0">
              <a:solidFill>
                <a:prstClr val="black"/>
              </a:solidFill>
              <a:latin typeface="Gill Sans MT" panose="020B0502020104020203" pitchFamily="34" charset="0"/>
              <a:ea typeface="Bariol" charset="0"/>
              <a:cs typeface="Bariol" charset="0"/>
            </a:endParaRPr>
          </a:p>
          <a:p>
            <a:pPr lvl="0">
              <a:defRPr/>
            </a:pPr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  <a:ea typeface="Bariol" charset="0"/>
              <a:cs typeface="Bariol" charset="0"/>
            </a:endParaRPr>
          </a:p>
          <a:p>
            <a:pPr lvl="0">
              <a:defRPr/>
            </a:pPr>
            <a:endParaRPr lang="en-US" sz="2800" dirty="0" smtClean="0">
              <a:solidFill>
                <a:prstClr val="black"/>
              </a:solidFill>
              <a:latin typeface="Gill Sans MT" panose="020B0502020104020203" pitchFamily="34" charset="0"/>
              <a:ea typeface="Bariol" charset="0"/>
              <a:cs typeface="Bariol" charset="0"/>
            </a:endParaRPr>
          </a:p>
          <a:p>
            <a:pPr lvl="0">
              <a:defRPr/>
            </a:pPr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  <a:ea typeface="Bariol" charset="0"/>
              <a:cs typeface="Bariol" charset="0"/>
            </a:endParaRPr>
          </a:p>
          <a:p>
            <a:pPr lvl="0">
              <a:defRPr/>
            </a:pPr>
            <a:endParaRPr lang="en-US" sz="2800" dirty="0" smtClean="0">
              <a:solidFill>
                <a:prstClr val="black"/>
              </a:solidFill>
              <a:latin typeface="Gill Sans MT" panose="020B0502020104020203" pitchFamily="34" charset="0"/>
              <a:ea typeface="Bariol" charset="0"/>
              <a:cs typeface="Bariol" charset="0"/>
            </a:endParaRPr>
          </a:p>
          <a:p>
            <a:pPr lvl="0">
              <a:defRPr/>
            </a:pPr>
            <a:r>
              <a:rPr lang="en-US" sz="2800" dirty="0" smtClean="0">
                <a:solidFill>
                  <a:prstClr val="black"/>
                </a:solidFill>
                <a:latin typeface="Gill Sans MT" panose="020B0502020104020203" pitchFamily="34" charset="0"/>
                <a:ea typeface="Bariol" charset="0"/>
                <a:cs typeface="Bariol" charset="0"/>
              </a:rPr>
              <a:t>Use </a:t>
            </a:r>
            <a:r>
              <a:rPr lang="en-US" sz="2800" dirty="0">
                <a:solidFill>
                  <a:prstClr val="black"/>
                </a:solidFill>
                <a:latin typeface="Gill Sans MT" panose="020B0502020104020203" pitchFamily="34" charset="0"/>
                <a:ea typeface="Bariol" charset="0"/>
                <a:cs typeface="Bariol" charset="0"/>
              </a:rPr>
              <a:t>straight lines to show the route the car could take to get out of the maze.</a:t>
            </a:r>
          </a:p>
          <a:p>
            <a:pPr lvl="0">
              <a:defRPr/>
            </a:pPr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  <a:ea typeface="Bariol" charset="0"/>
              <a:cs typeface="Bariol" charset="0"/>
            </a:endParaRPr>
          </a:p>
          <a:p>
            <a:pPr lvl="0">
              <a:defRPr/>
            </a:pPr>
            <a:r>
              <a:rPr lang="en-US" sz="2800" dirty="0">
                <a:solidFill>
                  <a:prstClr val="black"/>
                </a:solidFill>
                <a:latin typeface="Gill Sans MT" panose="020B0502020104020203" pitchFamily="34" charset="0"/>
                <a:ea typeface="Bariol" charset="0"/>
                <a:cs typeface="Bariol" charset="0"/>
              </a:rPr>
              <a:t>Work out the length of the route to the nearest cm</a:t>
            </a:r>
          </a:p>
          <a:p>
            <a:pPr lvl="0">
              <a:defRPr/>
            </a:pPr>
            <a:endParaRPr lang="en-US" sz="2800" i="1" dirty="0">
              <a:solidFill>
                <a:prstClr val="black"/>
              </a:solidFill>
              <a:latin typeface="Gill Sans MT" panose="020B0502020104020203" pitchFamily="34" charset="0"/>
              <a:ea typeface="Bariol" charset="0"/>
              <a:cs typeface="Bariol" charset="0"/>
            </a:endParaRPr>
          </a:p>
          <a:p>
            <a:pPr lvl="0">
              <a:defRPr/>
            </a:pPr>
            <a:r>
              <a:rPr lang="en-US" sz="2800" dirty="0">
                <a:solidFill>
                  <a:prstClr val="black"/>
                </a:solidFill>
                <a:latin typeface="Gill Sans MT" panose="020B0502020104020203" pitchFamily="34" charset="0"/>
                <a:ea typeface="Bariol" charset="0"/>
                <a:cs typeface="Bariol" charset="0"/>
              </a:rPr>
              <a:t>Is this the shortest route?</a:t>
            </a:r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  <a:ea typeface="Bariol" charset="0"/>
              <a:cs typeface="Bariol" charset="0"/>
            </a:endParaRPr>
          </a:p>
        </p:txBody>
      </p:sp>
      <p:grpSp>
        <p:nvGrpSpPr>
          <p:cNvPr id="4" name="Group 3"/>
          <p:cNvGrpSpPr>
            <a:grpSpLocks noChangeAspect="1"/>
          </p:cNvGrpSpPr>
          <p:nvPr/>
        </p:nvGrpSpPr>
        <p:grpSpPr>
          <a:xfrm>
            <a:off x="2982536" y="736900"/>
            <a:ext cx="3870310" cy="2608946"/>
            <a:chOff x="3685607" y="1166220"/>
            <a:chExt cx="3031294" cy="2043372"/>
          </a:xfrm>
        </p:grpSpPr>
        <p:pic>
          <p:nvPicPr>
            <p:cNvPr id="6" name="Picture 2" descr="Image result for simple maze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85607" y="1278624"/>
              <a:ext cx="3031294" cy="19309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13465" y="1166220"/>
              <a:ext cx="439390" cy="26978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65639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latin typeface="Gill Sans MT" panose="020B0502020104020203" pitchFamily="34" charset="0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endParaRPr lang="en-US" sz="2800" dirty="0" smtClean="0">
              <a:solidFill>
                <a:prstClr val="black"/>
              </a:solidFill>
              <a:latin typeface="Gill Sans MT" panose="020B0502020104020203" pitchFamily="34" charset="0"/>
              <a:ea typeface="Bariol" charset="0"/>
              <a:cs typeface="Bariol" charset="0"/>
            </a:endParaRPr>
          </a:p>
          <a:p>
            <a:pPr lvl="0">
              <a:defRPr/>
            </a:pPr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  <a:ea typeface="Bariol" charset="0"/>
              <a:cs typeface="Bariol" charset="0"/>
            </a:endParaRPr>
          </a:p>
          <a:p>
            <a:pPr lvl="0">
              <a:defRPr/>
            </a:pPr>
            <a:endParaRPr lang="en-US" sz="2800" dirty="0" smtClean="0">
              <a:solidFill>
                <a:prstClr val="black"/>
              </a:solidFill>
              <a:latin typeface="Gill Sans MT" panose="020B0502020104020203" pitchFamily="34" charset="0"/>
              <a:ea typeface="Bariol" charset="0"/>
              <a:cs typeface="Bariol" charset="0"/>
            </a:endParaRPr>
          </a:p>
          <a:p>
            <a:pPr lvl="0">
              <a:defRPr/>
            </a:pPr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  <a:ea typeface="Bariol" charset="0"/>
              <a:cs typeface="Bariol" charset="0"/>
            </a:endParaRPr>
          </a:p>
          <a:p>
            <a:pPr lvl="0">
              <a:defRPr/>
            </a:pPr>
            <a:endParaRPr lang="en-US" sz="2800" dirty="0" smtClean="0">
              <a:solidFill>
                <a:prstClr val="black"/>
              </a:solidFill>
              <a:latin typeface="Gill Sans MT" panose="020B0502020104020203" pitchFamily="34" charset="0"/>
              <a:ea typeface="Bariol" charset="0"/>
              <a:cs typeface="Bariol" charset="0"/>
            </a:endParaRPr>
          </a:p>
          <a:p>
            <a:pPr lvl="0">
              <a:defRPr/>
            </a:pPr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  <a:ea typeface="Bariol" charset="0"/>
              <a:cs typeface="Bariol" charset="0"/>
            </a:endParaRPr>
          </a:p>
          <a:p>
            <a:pPr lvl="0">
              <a:defRPr/>
            </a:pPr>
            <a:endParaRPr lang="en-US" sz="2800" dirty="0" smtClean="0">
              <a:solidFill>
                <a:prstClr val="black"/>
              </a:solidFill>
              <a:latin typeface="Gill Sans MT" panose="020B0502020104020203" pitchFamily="34" charset="0"/>
              <a:ea typeface="Bariol" charset="0"/>
              <a:cs typeface="Bariol" charset="0"/>
            </a:endParaRPr>
          </a:p>
          <a:p>
            <a:pPr lvl="0">
              <a:defRPr/>
            </a:pPr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  <a:ea typeface="Bariol" charset="0"/>
              <a:cs typeface="Bariol" charset="0"/>
            </a:endParaRPr>
          </a:p>
          <a:p>
            <a:pPr lvl="0">
              <a:defRPr/>
            </a:pPr>
            <a:endParaRPr lang="en-US" sz="2800" dirty="0" smtClean="0">
              <a:solidFill>
                <a:prstClr val="black"/>
              </a:solidFill>
              <a:latin typeface="Gill Sans MT" panose="020B0502020104020203" pitchFamily="34" charset="0"/>
              <a:ea typeface="Bariol" charset="0"/>
              <a:cs typeface="Bariol" charset="0"/>
            </a:endParaRPr>
          </a:p>
          <a:p>
            <a:pPr lvl="0">
              <a:defRPr/>
            </a:pPr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  <a:ea typeface="Bariol" charset="0"/>
              <a:cs typeface="Bariol" charset="0"/>
            </a:endParaRPr>
          </a:p>
          <a:p>
            <a:pPr lvl="0">
              <a:defRPr/>
            </a:pPr>
            <a:r>
              <a:rPr lang="en-US" sz="2800" dirty="0" smtClean="0">
                <a:solidFill>
                  <a:prstClr val="black"/>
                </a:solidFill>
                <a:latin typeface="Gill Sans MT" panose="020B0502020104020203" pitchFamily="34" charset="0"/>
                <a:ea typeface="Bariol" charset="0"/>
                <a:cs typeface="Bariol" charset="0"/>
              </a:rPr>
              <a:t>Eva </a:t>
            </a:r>
            <a:r>
              <a:rPr lang="en-US" sz="2800" dirty="0">
                <a:solidFill>
                  <a:prstClr val="black"/>
                </a:solidFill>
                <a:latin typeface="Gill Sans MT" panose="020B0502020104020203" pitchFamily="34" charset="0"/>
                <a:ea typeface="Bariol" charset="0"/>
                <a:cs typeface="Bariol" charset="0"/>
              </a:rPr>
              <a:t>completes the table by drawing shapes.</a:t>
            </a:r>
          </a:p>
          <a:p>
            <a:pPr lvl="0">
              <a:defRPr/>
            </a:pPr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  <a:ea typeface="Bariol" charset="0"/>
              <a:cs typeface="Bariol" charset="0"/>
            </a:endParaRPr>
          </a:p>
          <a:p>
            <a:pPr lvl="0">
              <a:defRPr/>
            </a:pPr>
            <a:r>
              <a:rPr lang="en-US" sz="2800" dirty="0">
                <a:solidFill>
                  <a:prstClr val="black"/>
                </a:solidFill>
                <a:latin typeface="Gill Sans MT" panose="020B0502020104020203" pitchFamily="34" charset="0"/>
                <a:ea typeface="Bariol" charset="0"/>
                <a:cs typeface="Bariol" charset="0"/>
              </a:rPr>
              <a:t>Can you spot and correct her mistake?</a:t>
            </a:r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  <a:ea typeface="Bariol" charset="0"/>
              <a:cs typeface="Bariol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9474425"/>
              </p:ext>
            </p:extLst>
          </p:nvPr>
        </p:nvGraphicFramePr>
        <p:xfrm>
          <a:off x="1274937" y="791492"/>
          <a:ext cx="7137762" cy="36850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9254">
                  <a:extLst>
                    <a:ext uri="{9D8B030D-6E8A-4147-A177-3AD203B41FA5}">
                      <a16:colId xmlns:a16="http://schemas.microsoft.com/office/drawing/2014/main" val="1437154982"/>
                    </a:ext>
                  </a:extLst>
                </a:gridCol>
                <a:gridCol w="2379254">
                  <a:extLst>
                    <a:ext uri="{9D8B030D-6E8A-4147-A177-3AD203B41FA5}">
                      <a16:colId xmlns:a16="http://schemas.microsoft.com/office/drawing/2014/main" val="2703119065"/>
                    </a:ext>
                  </a:extLst>
                </a:gridCol>
                <a:gridCol w="2379254">
                  <a:extLst>
                    <a:ext uri="{9D8B030D-6E8A-4147-A177-3AD203B41FA5}">
                      <a16:colId xmlns:a16="http://schemas.microsoft.com/office/drawing/2014/main" val="3584966066"/>
                    </a:ext>
                  </a:extLst>
                </a:gridCol>
              </a:tblGrid>
              <a:tr h="1160139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Horizontal line of symmetry</a:t>
                      </a:r>
                      <a:endParaRPr lang="en-GB" sz="2400" b="1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dirty="0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Vertical line of symmetry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Horizontal</a:t>
                      </a:r>
                      <a:r>
                        <a:rPr lang="en-GB" sz="2400" b="1" baseline="0" dirty="0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 and vertical</a:t>
                      </a:r>
                      <a:r>
                        <a:rPr lang="en-GB" sz="2400" b="1" dirty="0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 lines of symmetry</a:t>
                      </a:r>
                      <a:endParaRPr lang="en-GB" sz="2400" b="1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1232094"/>
                  </a:ext>
                </a:extLst>
              </a:tr>
              <a:tr h="2496288">
                <a:tc>
                  <a:txBody>
                    <a:bodyPr/>
                    <a:lstStyle/>
                    <a:p>
                      <a:endParaRPr lang="en-GB" sz="2800" dirty="0" smtClean="0">
                        <a:latin typeface="Gill Sans MT" panose="020B0502020104020203" pitchFamily="34" charset="0"/>
                      </a:endParaRPr>
                    </a:p>
                    <a:p>
                      <a:endParaRPr lang="en-GB" sz="2800" dirty="0" smtClean="0">
                        <a:latin typeface="Gill Sans MT" panose="020B0502020104020203" pitchFamily="34" charset="0"/>
                      </a:endParaRPr>
                    </a:p>
                    <a:p>
                      <a:endParaRPr lang="en-GB" sz="2800" dirty="0" smtClean="0">
                        <a:latin typeface="Gill Sans MT" panose="020B0502020104020203" pitchFamily="34" charset="0"/>
                      </a:endParaRPr>
                    </a:p>
                    <a:p>
                      <a:endParaRPr lang="en-GB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9657476"/>
                  </a:ext>
                </a:extLst>
              </a:tr>
            </a:tbl>
          </a:graphicData>
        </a:graphic>
      </p:graphicFrame>
      <p:sp>
        <p:nvSpPr>
          <p:cNvPr id="6" name="Pentagon 5"/>
          <p:cNvSpPr>
            <a:spLocks noChangeAspect="1"/>
          </p:cNvSpPr>
          <p:nvPr/>
        </p:nvSpPr>
        <p:spPr>
          <a:xfrm>
            <a:off x="1557721" y="3049993"/>
            <a:ext cx="1080000" cy="509551"/>
          </a:xfrm>
          <a:prstGeom prst="homePlat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Regular Pentagon 6"/>
          <p:cNvSpPr>
            <a:spLocks noChangeAspect="1"/>
          </p:cNvSpPr>
          <p:nvPr/>
        </p:nvSpPr>
        <p:spPr>
          <a:xfrm>
            <a:off x="3777466" y="2679678"/>
            <a:ext cx="1080000" cy="938701"/>
          </a:xfrm>
          <a:prstGeom prst="pentagon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Isosceles Triangle 3"/>
          <p:cNvSpPr>
            <a:spLocks noChangeAspect="1"/>
          </p:cNvSpPr>
          <p:nvPr/>
        </p:nvSpPr>
        <p:spPr>
          <a:xfrm>
            <a:off x="4750255" y="2919610"/>
            <a:ext cx="1080000" cy="1064696"/>
          </a:xfrm>
          <a:prstGeom prst="triangl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5-Point Star 8"/>
          <p:cNvSpPr>
            <a:spLocks noChangeAspect="1"/>
          </p:cNvSpPr>
          <p:nvPr/>
        </p:nvSpPr>
        <p:spPr>
          <a:xfrm>
            <a:off x="6158339" y="3104807"/>
            <a:ext cx="1080000" cy="1027144"/>
          </a:xfrm>
          <a:prstGeom prst="star5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Cross 9"/>
          <p:cNvSpPr>
            <a:spLocks noChangeAspect="1"/>
          </p:cNvSpPr>
          <p:nvPr/>
        </p:nvSpPr>
        <p:spPr>
          <a:xfrm>
            <a:off x="7238339" y="2595138"/>
            <a:ext cx="1080000" cy="1107779"/>
          </a:xfrm>
          <a:prstGeom prst="plus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9682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latin typeface="Gill Sans MT" panose="020B0502020104020203" pitchFamily="34" charset="0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endParaRPr lang="en-US" sz="2800" dirty="0" smtClean="0">
              <a:solidFill>
                <a:prstClr val="black"/>
              </a:solidFill>
              <a:latin typeface="Gill Sans MT" panose="020B0502020104020203" pitchFamily="34" charset="0"/>
              <a:ea typeface="Bariol" charset="0"/>
              <a:cs typeface="Bariol" charset="0"/>
            </a:endParaRPr>
          </a:p>
          <a:p>
            <a:pPr lvl="0">
              <a:defRPr/>
            </a:pPr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  <a:ea typeface="Bariol" charset="0"/>
              <a:cs typeface="Bariol" charset="0"/>
            </a:endParaRPr>
          </a:p>
          <a:p>
            <a:pPr lvl="0">
              <a:defRPr/>
            </a:pPr>
            <a:endParaRPr lang="en-US" sz="2800" dirty="0" smtClean="0">
              <a:solidFill>
                <a:prstClr val="black"/>
              </a:solidFill>
              <a:latin typeface="Gill Sans MT" panose="020B0502020104020203" pitchFamily="34" charset="0"/>
              <a:ea typeface="Bariol" charset="0"/>
              <a:cs typeface="Bariol" charset="0"/>
            </a:endParaRPr>
          </a:p>
          <a:p>
            <a:pPr lvl="0">
              <a:defRPr/>
            </a:pPr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  <a:ea typeface="Bariol" charset="0"/>
              <a:cs typeface="Bariol" charset="0"/>
            </a:endParaRPr>
          </a:p>
          <a:p>
            <a:pPr lvl="0">
              <a:defRPr/>
            </a:pPr>
            <a:endParaRPr lang="en-US" sz="2800" dirty="0" smtClean="0">
              <a:solidFill>
                <a:prstClr val="black"/>
              </a:solidFill>
              <a:latin typeface="Gill Sans MT" panose="020B0502020104020203" pitchFamily="34" charset="0"/>
              <a:ea typeface="Bariol" charset="0"/>
              <a:cs typeface="Bariol" charset="0"/>
            </a:endParaRPr>
          </a:p>
          <a:p>
            <a:pPr lvl="0">
              <a:defRPr/>
            </a:pPr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  <a:ea typeface="Bariol" charset="0"/>
              <a:cs typeface="Bariol" charset="0"/>
            </a:endParaRPr>
          </a:p>
          <a:p>
            <a:pPr lvl="0">
              <a:defRPr/>
            </a:pPr>
            <a:endParaRPr lang="en-US" sz="2800" dirty="0" smtClean="0">
              <a:solidFill>
                <a:prstClr val="black"/>
              </a:solidFill>
              <a:latin typeface="Gill Sans MT" panose="020B0502020104020203" pitchFamily="34" charset="0"/>
              <a:ea typeface="Bariol" charset="0"/>
              <a:cs typeface="Bariol" charset="0"/>
            </a:endParaRPr>
          </a:p>
          <a:p>
            <a:pPr lvl="0">
              <a:defRPr/>
            </a:pPr>
            <a:r>
              <a:rPr lang="en-US" sz="2800" dirty="0" smtClean="0">
                <a:solidFill>
                  <a:prstClr val="black"/>
                </a:solidFill>
                <a:latin typeface="Gill Sans MT" panose="020B0502020104020203" pitchFamily="34" charset="0"/>
                <a:ea typeface="Bariol" charset="0"/>
                <a:cs typeface="Bariol" charset="0"/>
              </a:rPr>
              <a:t>How </a:t>
            </a:r>
            <a:r>
              <a:rPr lang="en-US" sz="2800" dirty="0">
                <a:solidFill>
                  <a:prstClr val="black"/>
                </a:solidFill>
                <a:latin typeface="Gill Sans MT" panose="020B0502020104020203" pitchFamily="34" charset="0"/>
                <a:ea typeface="Bariol" charset="0"/>
                <a:cs typeface="Bariol" charset="0"/>
              </a:rPr>
              <a:t>many horizontal and vertical lines can you spot in this image by Mondrian?</a:t>
            </a:r>
          </a:p>
          <a:p>
            <a:pPr lvl="0">
              <a:defRPr/>
            </a:pPr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  <a:ea typeface="Bariol" charset="0"/>
              <a:cs typeface="Bariol" charset="0"/>
            </a:endParaRPr>
          </a:p>
          <a:p>
            <a:pPr lvl="0">
              <a:defRPr/>
            </a:pPr>
            <a:r>
              <a:rPr lang="en-US" sz="2800" dirty="0">
                <a:solidFill>
                  <a:prstClr val="black"/>
                </a:solidFill>
                <a:latin typeface="Gill Sans MT" panose="020B0502020104020203" pitchFamily="34" charset="0"/>
                <a:ea typeface="Bariol" charset="0"/>
                <a:cs typeface="Bariol" charset="0"/>
              </a:rPr>
              <a:t>Create your own piece of art work using only horizontal and vertical lines.</a:t>
            </a:r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  <a:ea typeface="Bariol" charset="0"/>
              <a:cs typeface="Bariol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16129" y="946052"/>
            <a:ext cx="3403124" cy="2549058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514226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latin typeface="Gill Sans MT" panose="020B0502020104020203" pitchFamily="34" charset="0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603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US" sz="4000" b="1" dirty="0">
                <a:solidFill>
                  <a:prstClr val="black"/>
                </a:solidFill>
                <a:latin typeface="Gill Sans MT" panose="020B0502020104020203" pitchFamily="34" charset="0"/>
                <a:ea typeface="Bariol" charset="0"/>
                <a:cs typeface="Bariol" charset="0"/>
              </a:rPr>
              <a:t>True or False?</a:t>
            </a:r>
          </a:p>
          <a:p>
            <a:pPr lvl="0">
              <a:defRPr/>
            </a:pPr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  <a:ea typeface="Bariol" charset="0"/>
              <a:cs typeface="Bariol" charset="0"/>
            </a:endParaRPr>
          </a:p>
          <a:p>
            <a:pPr lvl="0">
              <a:defRPr/>
            </a:pPr>
            <a:r>
              <a:rPr lang="en-US" sz="2800" dirty="0">
                <a:solidFill>
                  <a:prstClr val="black"/>
                </a:solidFill>
                <a:latin typeface="Gill Sans MT" panose="020B0502020104020203" pitchFamily="34" charset="0"/>
                <a:ea typeface="Bariol" charset="0"/>
                <a:cs typeface="Bariol" charset="0"/>
              </a:rPr>
              <a:t>                A                                B</a:t>
            </a:r>
          </a:p>
          <a:p>
            <a:pPr lvl="0">
              <a:defRPr/>
            </a:pPr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  <a:ea typeface="Bariol" charset="0"/>
              <a:cs typeface="Bariol" charset="0"/>
            </a:endParaRPr>
          </a:p>
          <a:p>
            <a:pPr lvl="0">
              <a:defRPr/>
            </a:pPr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  <a:ea typeface="Bariol" charset="0"/>
              <a:cs typeface="Bariol" charset="0"/>
            </a:endParaRPr>
          </a:p>
          <a:p>
            <a:pPr lvl="0">
              <a:defRPr/>
            </a:pPr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  <a:ea typeface="Bariol" charset="0"/>
              <a:cs typeface="Bariol" charset="0"/>
            </a:endParaRPr>
          </a:p>
          <a:p>
            <a:pPr lvl="0">
              <a:defRPr/>
            </a:pPr>
            <a:r>
              <a:rPr lang="en-US" sz="2800" dirty="0">
                <a:solidFill>
                  <a:prstClr val="black"/>
                </a:solidFill>
                <a:latin typeface="Gill Sans MT" panose="020B0502020104020203" pitchFamily="34" charset="0"/>
                <a:ea typeface="Bariol" charset="0"/>
                <a:cs typeface="Bariol" charset="0"/>
              </a:rPr>
              <a:t>                      C                    D</a:t>
            </a:r>
          </a:p>
          <a:p>
            <a:pPr lvl="0">
              <a:defRPr/>
            </a:pPr>
            <a:endParaRPr lang="en-US" sz="2000" dirty="0">
              <a:solidFill>
                <a:prstClr val="black"/>
              </a:solidFill>
              <a:latin typeface="Gill Sans MT" panose="020B0502020104020203" pitchFamily="34" charset="0"/>
              <a:ea typeface="Bariol" charset="0"/>
              <a:cs typeface="Bariol" charset="0"/>
            </a:endParaRPr>
          </a:p>
          <a:p>
            <a:pPr lvl="0">
              <a:defRPr/>
            </a:pPr>
            <a:r>
              <a:rPr lang="en-US" sz="2800" dirty="0">
                <a:solidFill>
                  <a:prstClr val="black"/>
                </a:solidFill>
                <a:latin typeface="Gill Sans MT" panose="020B0502020104020203" pitchFamily="34" charset="0"/>
                <a:ea typeface="Bariol" charset="0"/>
                <a:cs typeface="Bariol" charset="0"/>
              </a:rPr>
              <a:t>Line AB is parallel to line CD.</a:t>
            </a:r>
          </a:p>
          <a:p>
            <a:pPr lvl="0">
              <a:defRPr/>
            </a:pPr>
            <a:r>
              <a:rPr lang="en-US" sz="2800" dirty="0">
                <a:solidFill>
                  <a:prstClr val="black"/>
                </a:solidFill>
                <a:latin typeface="Gill Sans MT" panose="020B0502020104020203" pitchFamily="34" charset="0"/>
                <a:ea typeface="Bariol" charset="0"/>
                <a:cs typeface="Bariol" charset="0"/>
              </a:rPr>
              <a:t>Line AC is parallel to line BD.</a:t>
            </a:r>
          </a:p>
          <a:p>
            <a:pPr lvl="0">
              <a:defRPr/>
            </a:pPr>
            <a:r>
              <a:rPr lang="en-US" sz="2800" dirty="0">
                <a:solidFill>
                  <a:prstClr val="black"/>
                </a:solidFill>
                <a:latin typeface="Gill Sans MT" panose="020B0502020104020203" pitchFamily="34" charset="0"/>
                <a:ea typeface="Bariol" charset="0"/>
                <a:cs typeface="Bariol" charset="0"/>
              </a:rPr>
              <a:t>Line AC is perpendicular to line CD.</a:t>
            </a:r>
          </a:p>
          <a:p>
            <a:pPr lvl="0">
              <a:defRPr/>
            </a:pPr>
            <a:endParaRPr lang="en-US" sz="1400" dirty="0">
              <a:solidFill>
                <a:prstClr val="black"/>
              </a:solidFill>
              <a:latin typeface="Gill Sans MT" panose="020B0502020104020203" pitchFamily="34" charset="0"/>
              <a:ea typeface="Bariol" charset="0"/>
              <a:cs typeface="Bariol" charset="0"/>
            </a:endParaRPr>
          </a:p>
          <a:p>
            <a:pPr lvl="0">
              <a:defRPr/>
            </a:pPr>
            <a:r>
              <a:rPr lang="en-US" sz="2800" dirty="0">
                <a:solidFill>
                  <a:prstClr val="black"/>
                </a:solidFill>
                <a:latin typeface="Gill Sans MT" panose="020B0502020104020203" pitchFamily="34" charset="0"/>
                <a:ea typeface="Bariol" charset="0"/>
                <a:cs typeface="Bariol" charset="0"/>
              </a:rPr>
              <a:t>Redraw the shape so that line BD is perpendicular to line CD.</a:t>
            </a:r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  <a:ea typeface="Bariol" charset="0"/>
              <a:cs typeface="Bariol" charset="0"/>
            </a:endParaRPr>
          </a:p>
        </p:txBody>
      </p:sp>
      <p:sp>
        <p:nvSpPr>
          <p:cNvPr id="4" name="Flowchart: Manual Operation 6"/>
          <p:cNvSpPr>
            <a:spLocks noChangeAspect="1"/>
          </p:cNvSpPr>
          <p:nvPr/>
        </p:nvSpPr>
        <p:spPr>
          <a:xfrm>
            <a:off x="3061902" y="1946211"/>
            <a:ext cx="2656510" cy="1755276"/>
          </a:xfrm>
          <a:prstGeom prst="flowChartManualOperation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19769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latin typeface="Gill Sans MT" panose="020B0502020104020203" pitchFamily="34" charset="0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US" sz="2800" dirty="0">
                <a:solidFill>
                  <a:prstClr val="black"/>
                </a:solidFill>
                <a:latin typeface="Gill Sans MT" panose="020B0502020104020203" pitchFamily="34" charset="0"/>
                <a:ea typeface="Bariol" charset="0"/>
                <a:cs typeface="Bariol" charset="0"/>
              </a:rPr>
              <a:t>These lines are NOT parallel.</a:t>
            </a:r>
          </a:p>
          <a:p>
            <a:pPr lvl="0">
              <a:defRPr/>
            </a:pPr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  <a:ea typeface="Bariol" charset="0"/>
              <a:cs typeface="Bariol" charset="0"/>
            </a:endParaRPr>
          </a:p>
          <a:p>
            <a:pPr lvl="0">
              <a:defRPr/>
            </a:pPr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  <a:ea typeface="Bariol" charset="0"/>
              <a:cs typeface="Bariol" charset="0"/>
            </a:endParaRPr>
          </a:p>
          <a:p>
            <a:pPr lvl="0">
              <a:defRPr/>
            </a:pPr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  <a:ea typeface="Bariol" charset="0"/>
              <a:cs typeface="Bariol" charset="0"/>
            </a:endParaRPr>
          </a:p>
          <a:p>
            <a:pPr lvl="0">
              <a:defRPr/>
            </a:pPr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  <a:ea typeface="Bariol" charset="0"/>
              <a:cs typeface="Bariol" charset="0"/>
            </a:endParaRPr>
          </a:p>
          <a:p>
            <a:pPr lvl="0">
              <a:defRPr/>
            </a:pPr>
            <a:endParaRPr lang="en-US" sz="2800" dirty="0" smtClean="0">
              <a:solidFill>
                <a:prstClr val="black"/>
              </a:solidFill>
              <a:latin typeface="Gill Sans MT" panose="020B0502020104020203" pitchFamily="34" charset="0"/>
              <a:ea typeface="Bariol" charset="0"/>
              <a:cs typeface="Bariol" charset="0"/>
            </a:endParaRPr>
          </a:p>
          <a:p>
            <a:pPr lvl="0">
              <a:defRPr/>
            </a:pPr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  <a:ea typeface="Bariol" charset="0"/>
              <a:cs typeface="Bariol" charset="0"/>
            </a:endParaRPr>
          </a:p>
          <a:p>
            <a:pPr lvl="0">
              <a:defRPr/>
            </a:pPr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  <a:ea typeface="Bariol" charset="0"/>
              <a:cs typeface="Bariol" charset="0"/>
            </a:endParaRPr>
          </a:p>
          <a:p>
            <a:pPr lvl="0">
              <a:defRPr/>
            </a:pPr>
            <a:r>
              <a:rPr lang="en-US" sz="2800" dirty="0">
                <a:solidFill>
                  <a:prstClr val="black"/>
                </a:solidFill>
                <a:latin typeface="Gill Sans MT" panose="020B0502020104020203" pitchFamily="34" charset="0"/>
                <a:ea typeface="Bariol" charset="0"/>
                <a:cs typeface="Bariol" charset="0"/>
              </a:rPr>
              <a:t>Convince me.</a:t>
            </a:r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  <a:ea typeface="Bariol" charset="0"/>
              <a:cs typeface="Bariol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3148042" y="2126413"/>
            <a:ext cx="2702648" cy="47928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670039" y="3177660"/>
            <a:ext cx="2646003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7482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latin typeface="Gill Sans MT" panose="020B0502020104020203" pitchFamily="34" charset="0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US" sz="2800" dirty="0">
                <a:solidFill>
                  <a:prstClr val="black"/>
                </a:solidFill>
                <a:latin typeface="Gill Sans MT" panose="020B0502020104020203" pitchFamily="34" charset="0"/>
                <a:ea typeface="Bariol" charset="0"/>
                <a:cs typeface="Bariol" charset="0"/>
              </a:rPr>
              <a:t>Mark 3 sets of parallel lines and 3 sets of perpendicular lines in this flag.</a:t>
            </a:r>
          </a:p>
          <a:p>
            <a:pPr lvl="0">
              <a:defRPr/>
            </a:pPr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  <a:ea typeface="Bariol" charset="0"/>
              <a:cs typeface="Bariol" charset="0"/>
            </a:endParaRPr>
          </a:p>
          <a:p>
            <a:pPr lvl="0">
              <a:defRPr/>
            </a:pPr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  <a:ea typeface="Bariol" charset="0"/>
              <a:cs typeface="Bariol" charset="0"/>
            </a:endParaRPr>
          </a:p>
          <a:p>
            <a:pPr lvl="0">
              <a:defRPr/>
            </a:pPr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  <a:ea typeface="Bariol" charset="0"/>
              <a:cs typeface="Bariol" charset="0"/>
            </a:endParaRPr>
          </a:p>
          <a:p>
            <a:pPr lvl="0">
              <a:defRPr/>
            </a:pPr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  <a:ea typeface="Bariol" charset="0"/>
              <a:cs typeface="Bariol" charset="0"/>
            </a:endParaRPr>
          </a:p>
          <a:p>
            <a:pPr lvl="0">
              <a:defRPr/>
            </a:pPr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  <a:ea typeface="Bariol" charset="0"/>
              <a:cs typeface="Bariol" charset="0"/>
            </a:endParaRPr>
          </a:p>
          <a:p>
            <a:pPr lvl="0">
              <a:defRPr/>
            </a:pPr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  <a:ea typeface="Bariol" charset="0"/>
              <a:cs typeface="Bariol" charset="0"/>
            </a:endParaRPr>
          </a:p>
          <a:p>
            <a:pPr lvl="0">
              <a:defRPr/>
            </a:pPr>
            <a:r>
              <a:rPr lang="en-US" sz="2800" dirty="0">
                <a:solidFill>
                  <a:prstClr val="black"/>
                </a:solidFill>
                <a:latin typeface="Gill Sans MT" panose="020B0502020104020203" pitchFamily="34" charset="0"/>
                <a:ea typeface="Bariol" charset="0"/>
                <a:cs typeface="Bariol" charset="0"/>
              </a:rPr>
              <a:t>Design your own flag containing parallel and perpendicular lines.</a:t>
            </a:r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  <a:ea typeface="Bariol" charset="0"/>
              <a:cs typeface="Bariol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54703" y="2022978"/>
            <a:ext cx="3423890" cy="1829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9948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latin typeface="Gill Sans MT" panose="020B0502020104020203" pitchFamily="34" charset="0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US" sz="2800" dirty="0">
                <a:solidFill>
                  <a:prstClr val="black"/>
                </a:solidFill>
                <a:latin typeface="Gill Sans MT" panose="020B0502020104020203" pitchFamily="34" charset="0"/>
                <a:ea typeface="Bariol" charset="0"/>
                <a:cs typeface="Bariol" charset="0"/>
              </a:rPr>
              <a:t>Rosie describes a 2-D shape.</a:t>
            </a:r>
          </a:p>
          <a:p>
            <a:pPr lvl="0">
              <a:defRPr/>
            </a:pPr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  <a:ea typeface="Bariol" charset="0"/>
              <a:cs typeface="Bariol" charset="0"/>
            </a:endParaRPr>
          </a:p>
          <a:p>
            <a:pPr lvl="0">
              <a:defRPr/>
            </a:pPr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  <a:ea typeface="Bariol" charset="0"/>
              <a:cs typeface="Bariol" charset="0"/>
            </a:endParaRPr>
          </a:p>
          <a:p>
            <a:pPr lvl="0">
              <a:defRPr/>
            </a:pPr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  <a:ea typeface="Bariol" charset="0"/>
              <a:cs typeface="Bariol" charset="0"/>
            </a:endParaRPr>
          </a:p>
          <a:p>
            <a:pPr lvl="0">
              <a:defRPr/>
            </a:pPr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  <a:ea typeface="Bariol" charset="0"/>
              <a:cs typeface="Bariol" charset="0"/>
            </a:endParaRPr>
          </a:p>
          <a:p>
            <a:pPr lvl="0">
              <a:defRPr/>
            </a:pPr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  <a:ea typeface="Bariol" charset="0"/>
              <a:cs typeface="Bariol" charset="0"/>
            </a:endParaRPr>
          </a:p>
          <a:p>
            <a:pPr lvl="0">
              <a:defRPr/>
            </a:pPr>
            <a:r>
              <a:rPr lang="en-US" sz="2800" dirty="0">
                <a:solidFill>
                  <a:prstClr val="black"/>
                </a:solidFill>
                <a:latin typeface="Gill Sans MT" panose="020B0502020104020203" pitchFamily="34" charset="0"/>
                <a:ea typeface="Bariol" charset="0"/>
                <a:cs typeface="Bariol" charset="0"/>
              </a:rPr>
              <a:t>Draw the shape that Rosie is describing.</a:t>
            </a:r>
          </a:p>
          <a:p>
            <a:pPr lvl="0">
              <a:defRPr/>
            </a:pPr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  <a:ea typeface="Bariol" charset="0"/>
              <a:cs typeface="Bariol" charset="0"/>
            </a:endParaRPr>
          </a:p>
          <a:p>
            <a:pPr lvl="0">
              <a:defRPr/>
            </a:pPr>
            <a:r>
              <a:rPr lang="en-US" sz="2800" dirty="0">
                <a:solidFill>
                  <a:prstClr val="black"/>
                </a:solidFill>
                <a:latin typeface="Gill Sans MT" panose="020B0502020104020203" pitchFamily="34" charset="0"/>
                <a:ea typeface="Bariol" charset="0"/>
                <a:cs typeface="Bariol" charset="0"/>
              </a:rPr>
              <a:t>Could this square be Rosie’s shape?</a:t>
            </a:r>
          </a:p>
          <a:p>
            <a:pPr lvl="0">
              <a:defRPr/>
            </a:pPr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  <a:ea typeface="Bariol" charset="0"/>
              <a:cs typeface="Bariol" charset="0"/>
            </a:endParaRPr>
          </a:p>
          <a:p>
            <a:pPr lvl="0">
              <a:defRPr/>
            </a:pPr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  <a:ea typeface="Bariol" charset="0"/>
              <a:cs typeface="Bariol" charset="0"/>
            </a:endParaRPr>
          </a:p>
          <a:p>
            <a:pPr lvl="0">
              <a:defRPr/>
            </a:pPr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  <a:ea typeface="Bariol" charset="0"/>
              <a:cs typeface="Bariol" charset="0"/>
            </a:endParaRPr>
          </a:p>
          <a:p>
            <a:pPr lvl="0">
              <a:defRPr/>
            </a:pPr>
            <a:r>
              <a:rPr lang="en-US" sz="2800" dirty="0" smtClean="0">
                <a:solidFill>
                  <a:prstClr val="black"/>
                </a:solidFill>
                <a:latin typeface="Gill Sans MT" panose="020B0502020104020203" pitchFamily="34" charset="0"/>
                <a:ea typeface="Bariol" charset="0"/>
                <a:cs typeface="Bariol" charset="0"/>
              </a:rPr>
              <a:t>Explain </a:t>
            </a:r>
            <a:r>
              <a:rPr lang="en-US" sz="2800" dirty="0">
                <a:solidFill>
                  <a:prstClr val="black"/>
                </a:solidFill>
                <a:latin typeface="Gill Sans MT" panose="020B0502020104020203" pitchFamily="34" charset="0"/>
                <a:ea typeface="Bariol" charset="0"/>
                <a:cs typeface="Bariol" charset="0"/>
              </a:rPr>
              <a:t>why.</a:t>
            </a:r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  <a:ea typeface="Bariol" charset="0"/>
              <a:cs typeface="Bariol" charset="0"/>
            </a:endParaRPr>
          </a:p>
        </p:txBody>
      </p:sp>
      <p:sp>
        <p:nvSpPr>
          <p:cNvPr id="4" name="Rounded Rectangular Callout 3"/>
          <p:cNvSpPr/>
          <p:nvPr/>
        </p:nvSpPr>
        <p:spPr>
          <a:xfrm>
            <a:off x="2762715" y="1637110"/>
            <a:ext cx="6187520" cy="966494"/>
          </a:xfrm>
          <a:prstGeom prst="wedgeRoundRectCallout">
            <a:avLst>
              <a:gd name="adj1" fmla="val -57567"/>
              <a:gd name="adj2" fmla="val 28848"/>
              <a:gd name="adj3" fmla="val 16667"/>
            </a:avLst>
          </a:prstGeom>
          <a:solidFill>
            <a:srgbClr val="00B0F0">
              <a:alpha val="30588"/>
            </a:srgbClr>
          </a:solidFill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My shape has 2 pairs of parallel sides. The lengths of the sides are not </a:t>
            </a: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all equal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031" y="956143"/>
            <a:ext cx="1647973" cy="2328427"/>
          </a:xfrm>
          <a:prstGeom prst="rect">
            <a:avLst/>
          </a:prstGeom>
        </p:spPr>
      </p:pic>
      <p:sp>
        <p:nvSpPr>
          <p:cNvPr id="7" name="Rectangle 6"/>
          <p:cNvSpPr>
            <a:spLocks noChangeAspect="1"/>
          </p:cNvSpPr>
          <p:nvPr/>
        </p:nvSpPr>
        <p:spPr>
          <a:xfrm>
            <a:off x="4359000" y="4812794"/>
            <a:ext cx="1188000" cy="118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58157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latin typeface="Gill Sans MT" panose="020B0502020104020203" pitchFamily="34" charset="0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US" sz="2800" dirty="0">
                <a:solidFill>
                  <a:prstClr val="black"/>
                </a:solidFill>
                <a:latin typeface="Gill Sans MT" panose="020B0502020104020203" pitchFamily="34" charset="0"/>
                <a:ea typeface="Bariol" charset="0"/>
                <a:cs typeface="Bariol" charset="0"/>
              </a:rPr>
              <a:t>What is the same and what is different about these shapes?</a:t>
            </a:r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  <a:ea typeface="Bariol" charset="0"/>
              <a:cs typeface="Bariol" charset="0"/>
            </a:endParaRPr>
          </a:p>
        </p:txBody>
      </p:sp>
      <p:sp>
        <p:nvSpPr>
          <p:cNvPr id="4" name="Right Triangle 3"/>
          <p:cNvSpPr>
            <a:spLocks noChangeAspect="1"/>
          </p:cNvSpPr>
          <p:nvPr/>
        </p:nvSpPr>
        <p:spPr>
          <a:xfrm rot="8100000">
            <a:off x="1319315" y="3428999"/>
            <a:ext cx="1440000" cy="1440000"/>
          </a:xfrm>
          <a:prstGeom prst="rtTriangl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Trapezoid 5"/>
          <p:cNvSpPr>
            <a:spLocks noChangeAspect="1"/>
          </p:cNvSpPr>
          <p:nvPr/>
        </p:nvSpPr>
        <p:spPr>
          <a:xfrm>
            <a:off x="4060140" y="2709000"/>
            <a:ext cx="1785720" cy="1440000"/>
          </a:xfrm>
          <a:prstGeom prst="trapezoid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Hexagon 6"/>
          <p:cNvSpPr>
            <a:spLocks noChangeAspect="1"/>
          </p:cNvSpPr>
          <p:nvPr/>
        </p:nvSpPr>
        <p:spPr>
          <a:xfrm>
            <a:off x="7099200" y="2709000"/>
            <a:ext cx="1785720" cy="1440000"/>
          </a:xfrm>
          <a:prstGeom prst="hexagon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37585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latin typeface="Gill Sans MT" panose="020B0502020104020203" pitchFamily="34" charset="0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US" sz="2800" dirty="0">
                <a:solidFill>
                  <a:prstClr val="black"/>
                </a:solidFill>
                <a:latin typeface="Gill Sans MT" panose="020B0502020104020203" pitchFamily="34" charset="0"/>
                <a:ea typeface="Bariol" charset="0"/>
                <a:cs typeface="Bariol" charset="0"/>
              </a:rPr>
              <a:t>Draw at least one shape in each section of the diagram.</a:t>
            </a:r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  <a:ea typeface="Bariol" charset="0"/>
              <a:cs typeface="Bariol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2745710"/>
              </p:ext>
            </p:extLst>
          </p:nvPr>
        </p:nvGraphicFramePr>
        <p:xfrm>
          <a:off x="889551" y="1982612"/>
          <a:ext cx="7708538" cy="42544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8192">
                  <a:extLst>
                    <a:ext uri="{9D8B030D-6E8A-4147-A177-3AD203B41FA5}">
                      <a16:colId xmlns:a16="http://schemas.microsoft.com/office/drawing/2014/main" val="2497997533"/>
                    </a:ext>
                  </a:extLst>
                </a:gridCol>
                <a:gridCol w="2945173">
                  <a:extLst>
                    <a:ext uri="{9D8B030D-6E8A-4147-A177-3AD203B41FA5}">
                      <a16:colId xmlns:a16="http://schemas.microsoft.com/office/drawing/2014/main" val="2512766351"/>
                    </a:ext>
                  </a:extLst>
                </a:gridCol>
                <a:gridCol w="2945173">
                  <a:extLst>
                    <a:ext uri="{9D8B030D-6E8A-4147-A177-3AD203B41FA5}">
                      <a16:colId xmlns:a16="http://schemas.microsoft.com/office/drawing/2014/main" val="1869838833"/>
                    </a:ext>
                  </a:extLst>
                </a:gridCol>
              </a:tblGrid>
              <a:tr h="1418138">
                <a:tc>
                  <a:txBody>
                    <a:bodyPr/>
                    <a:lstStyle/>
                    <a:p>
                      <a:pPr algn="ctr"/>
                      <a:endParaRPr lang="en-GB" sz="2400" dirty="0"/>
                    </a:p>
                  </a:txBody>
                  <a:tcPr marL="83345" marR="83345" marT="41673" marB="41673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At</a:t>
                      </a:r>
                      <a:r>
                        <a:rPr lang="en-GB" sz="2400" b="1" baseline="0" dirty="0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 least one right angle</a:t>
                      </a:r>
                      <a:endParaRPr lang="en-GB" sz="2400" b="1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83345" marR="83345" marT="41673" marB="4167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No right</a:t>
                      </a:r>
                      <a:r>
                        <a:rPr lang="en-GB" sz="2400" b="1" baseline="0" dirty="0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 angles</a:t>
                      </a:r>
                      <a:endParaRPr lang="en-GB" sz="2400" b="1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83345" marR="83345" marT="41673" marB="4167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7210502"/>
                  </a:ext>
                </a:extLst>
              </a:tr>
              <a:tr h="1418138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4 sided</a:t>
                      </a:r>
                      <a:endParaRPr lang="en-GB" sz="2400" b="1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83345" marR="83345" marT="41673" marB="4167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 smtClean="0"/>
                    </a:p>
                    <a:p>
                      <a:pPr algn="ctr"/>
                      <a:endParaRPr lang="en-GB" sz="2400" dirty="0"/>
                    </a:p>
                  </a:txBody>
                  <a:tcPr marL="83345" marR="83345" marT="41673" marB="4167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/>
                    </a:p>
                  </a:txBody>
                  <a:tcPr marL="83345" marR="83345" marT="41673" marB="4167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591668"/>
                  </a:ext>
                </a:extLst>
              </a:tr>
              <a:tr h="1418138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Not 4 sided</a:t>
                      </a:r>
                      <a:endParaRPr lang="en-GB" sz="2400" b="1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83345" marR="83345" marT="41673" marB="4167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/>
                    </a:p>
                  </a:txBody>
                  <a:tcPr marL="83345" marR="83345" marT="41673" marB="4167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/>
                    </a:p>
                  </a:txBody>
                  <a:tcPr marL="83345" marR="83345" marT="41673" marB="4167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7864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3042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latin typeface="Gill Sans MT" panose="020B0502020104020203" pitchFamily="34" charset="0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US" sz="2800" dirty="0">
                <a:solidFill>
                  <a:prstClr val="black"/>
                </a:solidFill>
                <a:latin typeface="Gill Sans MT" panose="020B0502020104020203" pitchFamily="34" charset="0"/>
                <a:ea typeface="Bariol" charset="0"/>
                <a:cs typeface="Bariol" charset="0"/>
              </a:rPr>
              <a:t>Mo has a 3-D shape, he says,</a:t>
            </a:r>
          </a:p>
          <a:p>
            <a:pPr lvl="0">
              <a:defRPr/>
            </a:pPr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  <a:ea typeface="Bariol" charset="0"/>
              <a:cs typeface="Bariol" charset="0"/>
            </a:endParaRPr>
          </a:p>
          <a:p>
            <a:pPr lvl="0">
              <a:defRPr/>
            </a:pPr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  <a:ea typeface="Bariol" charset="0"/>
              <a:cs typeface="Bariol" charset="0"/>
            </a:endParaRPr>
          </a:p>
          <a:p>
            <a:pPr lvl="0">
              <a:defRPr/>
            </a:pPr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  <a:ea typeface="Bariol" charset="0"/>
              <a:cs typeface="Bariol" charset="0"/>
            </a:endParaRPr>
          </a:p>
          <a:p>
            <a:pPr lvl="0">
              <a:defRPr/>
            </a:pPr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  <a:ea typeface="Bariol" charset="0"/>
              <a:cs typeface="Bariol" charset="0"/>
            </a:endParaRPr>
          </a:p>
          <a:p>
            <a:pPr lvl="0">
              <a:defRPr/>
            </a:pPr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  <a:ea typeface="Bariol" charset="0"/>
              <a:cs typeface="Bariol" charset="0"/>
            </a:endParaRPr>
          </a:p>
          <a:p>
            <a:pPr lvl="0">
              <a:defRPr/>
            </a:pPr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  <a:ea typeface="Bariol" charset="0"/>
              <a:cs typeface="Bariol" charset="0"/>
            </a:endParaRPr>
          </a:p>
          <a:p>
            <a:pPr lvl="0">
              <a:defRPr/>
            </a:pPr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  <a:ea typeface="Bariol" charset="0"/>
              <a:cs typeface="Bariol" charset="0"/>
            </a:endParaRPr>
          </a:p>
          <a:p>
            <a:pPr lvl="0">
              <a:defRPr/>
            </a:pPr>
            <a:r>
              <a:rPr lang="en-US" sz="2800" dirty="0">
                <a:solidFill>
                  <a:prstClr val="black"/>
                </a:solidFill>
                <a:latin typeface="Gill Sans MT" panose="020B0502020104020203" pitchFamily="34" charset="0"/>
                <a:ea typeface="Bariol" charset="0"/>
                <a:cs typeface="Bariol" charset="0"/>
              </a:rPr>
              <a:t>What could Mo’s shape be?</a:t>
            </a:r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  <a:ea typeface="Bariol" charset="0"/>
              <a:cs typeface="Bariol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594224" y="1789164"/>
            <a:ext cx="6717553" cy="1608710"/>
            <a:chOff x="1838618" y="1789164"/>
            <a:chExt cx="6717553" cy="1608710"/>
          </a:xfrm>
        </p:grpSpPr>
        <p:sp>
          <p:nvSpPr>
            <p:cNvPr id="6" name="Rounded Rectangular Callout 5"/>
            <p:cNvSpPr>
              <a:spLocks noChangeAspect="1"/>
            </p:cNvSpPr>
            <p:nvPr/>
          </p:nvSpPr>
          <p:spPr>
            <a:xfrm>
              <a:off x="4158389" y="1915590"/>
              <a:ext cx="4397782" cy="1482284"/>
            </a:xfrm>
            <a:prstGeom prst="wedgeRoundRectCallout">
              <a:avLst>
                <a:gd name="adj1" fmla="val -59491"/>
                <a:gd name="adj2" fmla="val 17844"/>
                <a:gd name="adj3" fmla="val 16667"/>
              </a:avLst>
            </a:prstGeom>
            <a:solidFill>
              <a:srgbClr val="7030A0">
                <a:alpha val="30588"/>
              </a:srgbClr>
            </a:solidFill>
            <a:ln w="28575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 panose="020B0502020104020203" pitchFamily="34" charset="0"/>
                  <a:ea typeface="+mn-ea"/>
                  <a:cs typeface="+mn-cs"/>
                </a:rPr>
                <a:t>One face of my </a:t>
              </a:r>
              <a:r>
                <a:rPr kumimoji="0" lang="en-GB" sz="28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 panose="020B0502020104020203" pitchFamily="34" charset="0"/>
                  <a:ea typeface="+mn-ea"/>
                  <a:cs typeface="+mn-cs"/>
                </a:rPr>
                <a:t>3-D </a:t>
              </a:r>
              <a:r>
                <a: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 panose="020B0502020104020203" pitchFamily="34" charset="0"/>
                  <a:ea typeface="+mn-ea"/>
                  <a:cs typeface="+mn-cs"/>
                </a:rPr>
                <a:t>shape is a square.</a:t>
              </a:r>
            </a:p>
          </p:txBody>
        </p:sp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1838618" y="1789164"/>
              <a:ext cx="2001862" cy="1462034"/>
            </a:xfrm>
            <a:prstGeom prst="rect">
              <a:avLst/>
            </a:prstGeom>
          </p:spPr>
        </p:pic>
      </p:grp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4770" y="736900"/>
            <a:ext cx="681367" cy="68136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1829" y="4025851"/>
            <a:ext cx="681367" cy="68136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3874" y="718421"/>
            <a:ext cx="681367" cy="68136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7983" y="4044950"/>
            <a:ext cx="681367" cy="68136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7713" y="-131975"/>
            <a:ext cx="1094080" cy="876043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1689" y="3143206"/>
            <a:ext cx="1094080" cy="876043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02978" y="642498"/>
            <a:ext cx="689154" cy="833215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7177" y="3945135"/>
            <a:ext cx="697898" cy="842801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4042" y="1666390"/>
            <a:ext cx="689154" cy="833215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7936" y="4943420"/>
            <a:ext cx="689154" cy="833215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5117" y="1545395"/>
            <a:ext cx="689154" cy="833215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4903" y="4900977"/>
            <a:ext cx="689154" cy="833215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06872" y="1713666"/>
            <a:ext cx="681367" cy="681367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09504" y="5052825"/>
            <a:ext cx="681367" cy="681367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2695" y="2535985"/>
            <a:ext cx="681367" cy="681367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6981" y="6140511"/>
            <a:ext cx="681367" cy="681367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7718" y="2426159"/>
            <a:ext cx="689154" cy="833215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2241" y="5999081"/>
            <a:ext cx="689154" cy="833215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1772" y="2521257"/>
            <a:ext cx="681367" cy="681367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1395" y="6075006"/>
            <a:ext cx="681367" cy="681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3310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latin typeface="Gill Sans MT" panose="020B0502020104020203" pitchFamily="34" charset="0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US" sz="2800" dirty="0">
                <a:solidFill>
                  <a:prstClr val="black"/>
                </a:solidFill>
                <a:latin typeface="Gill Sans MT" panose="020B0502020104020203" pitchFamily="34" charset="0"/>
                <a:ea typeface="Bariol" charset="0"/>
                <a:cs typeface="Bariol" charset="0"/>
              </a:rPr>
              <a:t>The arrow on a </a:t>
            </a:r>
            <a:r>
              <a:rPr lang="en-US" sz="2800" dirty="0" smtClean="0">
                <a:solidFill>
                  <a:prstClr val="black"/>
                </a:solidFill>
                <a:latin typeface="Gill Sans MT" panose="020B0502020104020203" pitchFamily="34" charset="0"/>
                <a:ea typeface="Bariol" charset="0"/>
                <a:cs typeface="Bariol" charset="0"/>
              </a:rPr>
              <a:t>spinner</a:t>
            </a:r>
          </a:p>
          <a:p>
            <a:pPr lvl="0">
              <a:defRPr/>
            </a:pPr>
            <a:r>
              <a:rPr lang="en-US" sz="2800" dirty="0" smtClean="0">
                <a:solidFill>
                  <a:prstClr val="black"/>
                </a:solidFill>
                <a:latin typeface="Gill Sans MT" panose="020B0502020104020203" pitchFamily="34" charset="0"/>
                <a:ea typeface="Bariol" charset="0"/>
                <a:cs typeface="Bariol" charset="0"/>
              </a:rPr>
              <a:t>started </a:t>
            </a:r>
            <a:r>
              <a:rPr lang="en-US" sz="2800" dirty="0">
                <a:solidFill>
                  <a:prstClr val="black"/>
                </a:solidFill>
                <a:latin typeface="Gill Sans MT" panose="020B0502020104020203" pitchFamily="34" charset="0"/>
                <a:ea typeface="Bariol" charset="0"/>
                <a:cs typeface="Bariol" charset="0"/>
              </a:rPr>
              <a:t>in this position</a:t>
            </a:r>
            <a:r>
              <a:rPr lang="en-US" sz="2800" dirty="0" smtClean="0">
                <a:solidFill>
                  <a:prstClr val="black"/>
                </a:solidFill>
                <a:latin typeface="Gill Sans MT" panose="020B0502020104020203" pitchFamily="34" charset="0"/>
                <a:ea typeface="Bariol" charset="0"/>
                <a:cs typeface="Bariol" charset="0"/>
              </a:rPr>
              <a:t>.</a:t>
            </a:r>
          </a:p>
          <a:p>
            <a:pPr lvl="0">
              <a:defRPr/>
            </a:pPr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  <a:ea typeface="Bariol" charset="0"/>
              <a:cs typeface="Bariol" charset="0"/>
            </a:endParaRPr>
          </a:p>
          <a:p>
            <a:pPr lvl="0">
              <a:defRPr/>
            </a:pPr>
            <a:endParaRPr lang="en-US" sz="2800" dirty="0" smtClean="0">
              <a:solidFill>
                <a:prstClr val="black"/>
              </a:solidFill>
              <a:latin typeface="Gill Sans MT" panose="020B0502020104020203" pitchFamily="34" charset="0"/>
              <a:ea typeface="Bariol" charset="0"/>
              <a:cs typeface="Bariol" charset="0"/>
            </a:endParaRPr>
          </a:p>
          <a:p>
            <a:pPr lvl="0">
              <a:defRPr/>
            </a:pPr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  <a:ea typeface="Bariol" charset="0"/>
              <a:cs typeface="Bariol" charset="0"/>
            </a:endParaRPr>
          </a:p>
          <a:p>
            <a:pPr lvl="0">
              <a:defRPr/>
            </a:pPr>
            <a:endParaRPr lang="en-US" sz="2800" dirty="0" smtClean="0">
              <a:solidFill>
                <a:prstClr val="black"/>
              </a:solidFill>
              <a:latin typeface="Gill Sans MT" panose="020B0502020104020203" pitchFamily="34" charset="0"/>
              <a:ea typeface="Bariol" charset="0"/>
              <a:cs typeface="Bariol" charset="0"/>
            </a:endParaRPr>
          </a:p>
          <a:p>
            <a:pPr>
              <a:defRPr/>
            </a:pPr>
            <a:r>
              <a:rPr lang="en-US" sz="2800" dirty="0">
                <a:solidFill>
                  <a:prstClr val="black"/>
                </a:solidFill>
                <a:latin typeface="Gill Sans MT" panose="020B0502020104020203" pitchFamily="34" charset="0"/>
                <a:ea typeface="Bariol" charset="0"/>
                <a:cs typeface="Bariol" charset="0"/>
              </a:rPr>
              <a:t>Jack says</a:t>
            </a:r>
            <a:r>
              <a:rPr lang="en-US" sz="2800" dirty="0" smtClean="0">
                <a:solidFill>
                  <a:prstClr val="black"/>
                </a:solidFill>
                <a:latin typeface="Gill Sans MT" panose="020B0502020104020203" pitchFamily="34" charset="0"/>
                <a:ea typeface="Bariol" charset="0"/>
                <a:cs typeface="Bariol" charset="0"/>
              </a:rPr>
              <a:t>,</a:t>
            </a:r>
          </a:p>
          <a:p>
            <a:pPr>
              <a:defRPr/>
            </a:pPr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  <a:ea typeface="Bariol" charset="0"/>
              <a:cs typeface="Bariol" charset="0"/>
            </a:endParaRPr>
          </a:p>
          <a:p>
            <a:pPr>
              <a:defRPr/>
            </a:pPr>
            <a:endParaRPr lang="en-US" sz="2800" dirty="0" smtClean="0">
              <a:solidFill>
                <a:prstClr val="black"/>
              </a:solidFill>
              <a:latin typeface="Gill Sans MT" panose="020B0502020104020203" pitchFamily="34" charset="0"/>
              <a:ea typeface="Bariol" charset="0"/>
              <a:cs typeface="Bariol" charset="0"/>
            </a:endParaRPr>
          </a:p>
          <a:p>
            <a:pPr>
              <a:defRPr/>
            </a:pPr>
            <a:r>
              <a:rPr lang="en-US" sz="2800" dirty="0">
                <a:solidFill>
                  <a:prstClr val="black"/>
                </a:solidFill>
                <a:latin typeface="Gill Sans MT" panose="020B0502020104020203" pitchFamily="34" charset="0"/>
                <a:ea typeface="Bariol" charset="0"/>
                <a:cs typeface="Bariol" charset="0"/>
              </a:rPr>
              <a:t>Alex says</a:t>
            </a:r>
            <a:r>
              <a:rPr lang="en-US" sz="2800" dirty="0" smtClean="0">
                <a:solidFill>
                  <a:prstClr val="black"/>
                </a:solidFill>
                <a:latin typeface="Gill Sans MT" panose="020B0502020104020203" pitchFamily="34" charset="0"/>
                <a:ea typeface="Bariol" charset="0"/>
                <a:cs typeface="Bariol" charset="0"/>
              </a:rPr>
              <a:t>,</a:t>
            </a:r>
          </a:p>
          <a:p>
            <a:pPr>
              <a:defRPr/>
            </a:pPr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  <a:ea typeface="Bariol" charset="0"/>
              <a:cs typeface="Bariol" charset="0"/>
            </a:endParaRPr>
          </a:p>
          <a:p>
            <a:pPr>
              <a:defRPr/>
            </a:pPr>
            <a:endParaRPr lang="en-US" sz="2800" dirty="0" smtClean="0">
              <a:solidFill>
                <a:prstClr val="black"/>
              </a:solidFill>
              <a:latin typeface="Gill Sans MT" panose="020B0502020104020203" pitchFamily="34" charset="0"/>
              <a:ea typeface="Bariol" charset="0"/>
              <a:cs typeface="Bariol" charset="0"/>
            </a:endParaRPr>
          </a:p>
          <a:p>
            <a:pPr>
              <a:defRPr/>
            </a:pPr>
            <a:r>
              <a:rPr lang="en-US" sz="2800" dirty="0">
                <a:solidFill>
                  <a:prstClr val="black"/>
                </a:solidFill>
                <a:latin typeface="Gill Sans MT" panose="020B0502020104020203" pitchFamily="34" charset="0"/>
                <a:ea typeface="Bariol" charset="0"/>
                <a:cs typeface="Bariol" charset="0"/>
              </a:rPr>
              <a:t>Who do you agree with?</a:t>
            </a:r>
          </a:p>
          <a:p>
            <a:pPr>
              <a:defRPr/>
            </a:pPr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  <a:ea typeface="Bariol" charset="0"/>
              <a:cs typeface="Bariol" charset="0"/>
            </a:endParaRPr>
          </a:p>
          <a:p>
            <a:pPr>
              <a:defRPr/>
            </a:pPr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  <a:ea typeface="Bariol" charset="0"/>
              <a:cs typeface="Bariol" charset="0"/>
            </a:endParaRPr>
          </a:p>
          <a:p>
            <a:pPr lvl="0">
              <a:defRPr/>
            </a:pPr>
            <a:r>
              <a:rPr lang="en-US" sz="2800" dirty="0" smtClean="0">
                <a:solidFill>
                  <a:prstClr val="black"/>
                </a:solidFill>
                <a:latin typeface="Gill Sans MT" panose="020B0502020104020203" pitchFamily="34" charset="0"/>
                <a:ea typeface="Bariol" charset="0"/>
                <a:cs typeface="Bariol" charset="0"/>
              </a:rPr>
              <a:t> </a:t>
            </a:r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  <a:ea typeface="Bariol" charset="0"/>
              <a:cs typeface="Bariol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88778" y="736900"/>
            <a:ext cx="337817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en-US" sz="2800" dirty="0">
                <a:solidFill>
                  <a:prstClr val="black"/>
                </a:solidFill>
                <a:latin typeface="Gill Sans MT" panose="020B0502020104020203" pitchFamily="34" charset="0"/>
                <a:ea typeface="Bariol" charset="0"/>
                <a:cs typeface="Bariol" charset="0"/>
              </a:rPr>
              <a:t>After making a turn it ended in this position.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6537864" y="1986926"/>
            <a:ext cx="1080000" cy="1080000"/>
            <a:chOff x="7293082" y="2141074"/>
            <a:chExt cx="1080000" cy="1080000"/>
          </a:xfrm>
        </p:grpSpPr>
        <p:sp>
          <p:nvSpPr>
            <p:cNvPr id="8" name="Oval 7"/>
            <p:cNvSpPr>
              <a:spLocks noChangeAspect="1"/>
            </p:cNvSpPr>
            <p:nvPr/>
          </p:nvSpPr>
          <p:spPr>
            <a:xfrm>
              <a:off x="7293082" y="2141074"/>
              <a:ext cx="1080000" cy="1080000"/>
            </a:xfrm>
            <a:prstGeom prst="ellipse">
              <a:avLst/>
            </a:prstGeom>
            <a:solidFill>
              <a:srgbClr val="00B050">
                <a:alpha val="36471"/>
              </a:srgbClr>
            </a:solidFill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9" name="Straight Arrow Connector 8"/>
            <p:cNvCxnSpPr>
              <a:endCxn id="8" idx="2"/>
            </p:cNvCxnSpPr>
            <p:nvPr/>
          </p:nvCxnSpPr>
          <p:spPr>
            <a:xfrm flipH="1">
              <a:off x="7293082" y="2674961"/>
              <a:ext cx="547557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9"/>
          <p:cNvGrpSpPr/>
          <p:nvPr/>
        </p:nvGrpSpPr>
        <p:grpSpPr>
          <a:xfrm>
            <a:off x="2441309" y="1986926"/>
            <a:ext cx="1080000" cy="1080000"/>
            <a:chOff x="4217251" y="5130294"/>
            <a:chExt cx="1080000" cy="1080000"/>
          </a:xfrm>
        </p:grpSpPr>
        <p:sp>
          <p:nvSpPr>
            <p:cNvPr id="11" name="Oval 10"/>
            <p:cNvSpPr>
              <a:spLocks noChangeAspect="1"/>
            </p:cNvSpPr>
            <p:nvPr/>
          </p:nvSpPr>
          <p:spPr>
            <a:xfrm>
              <a:off x="4217251" y="5130294"/>
              <a:ext cx="1080000" cy="1080000"/>
            </a:xfrm>
            <a:prstGeom prst="ellipse">
              <a:avLst/>
            </a:prstGeom>
            <a:solidFill>
              <a:srgbClr val="00B050">
                <a:alpha val="36471"/>
              </a:srgbClr>
            </a:solidFill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12" name="Straight Arrow Connector 11"/>
            <p:cNvCxnSpPr>
              <a:endCxn id="11" idx="0"/>
            </p:cNvCxnSpPr>
            <p:nvPr/>
          </p:nvCxnSpPr>
          <p:spPr>
            <a:xfrm flipV="1">
              <a:off x="4757251" y="5130294"/>
              <a:ext cx="0" cy="595302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 12"/>
          <p:cNvGrpSpPr/>
          <p:nvPr/>
        </p:nvGrpSpPr>
        <p:grpSpPr>
          <a:xfrm>
            <a:off x="10354078" y="1029499"/>
            <a:ext cx="1080000" cy="1080000"/>
            <a:chOff x="4217251" y="5130294"/>
            <a:chExt cx="1080000" cy="1080000"/>
          </a:xfrm>
        </p:grpSpPr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4217251" y="5130294"/>
              <a:ext cx="1080000" cy="1080000"/>
            </a:xfrm>
            <a:prstGeom prst="ellipse">
              <a:avLst/>
            </a:prstGeom>
            <a:solidFill>
              <a:srgbClr val="00B050">
                <a:alpha val="36471"/>
              </a:srgbClr>
            </a:solidFill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15" name="Straight Arrow Connector 14"/>
            <p:cNvCxnSpPr>
              <a:endCxn id="14" idx="0"/>
            </p:cNvCxnSpPr>
            <p:nvPr/>
          </p:nvCxnSpPr>
          <p:spPr>
            <a:xfrm flipV="1">
              <a:off x="4757251" y="5130294"/>
              <a:ext cx="0" cy="595302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15"/>
          <p:cNvGrpSpPr/>
          <p:nvPr/>
        </p:nvGrpSpPr>
        <p:grpSpPr>
          <a:xfrm rot="16200000">
            <a:off x="10354078" y="2407150"/>
            <a:ext cx="1080000" cy="1080000"/>
            <a:chOff x="4217251" y="5130294"/>
            <a:chExt cx="1080000" cy="1080000"/>
          </a:xfrm>
        </p:grpSpPr>
        <p:sp>
          <p:nvSpPr>
            <p:cNvPr id="17" name="Oval 16"/>
            <p:cNvSpPr>
              <a:spLocks noChangeAspect="1"/>
            </p:cNvSpPr>
            <p:nvPr/>
          </p:nvSpPr>
          <p:spPr>
            <a:xfrm>
              <a:off x="4217251" y="5130294"/>
              <a:ext cx="1080000" cy="1080000"/>
            </a:xfrm>
            <a:prstGeom prst="ellipse">
              <a:avLst/>
            </a:prstGeom>
            <a:solidFill>
              <a:srgbClr val="00B050">
                <a:alpha val="36471"/>
              </a:srgbClr>
            </a:solidFill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18" name="Straight Arrow Connector 17"/>
            <p:cNvCxnSpPr>
              <a:endCxn id="17" idx="0"/>
            </p:cNvCxnSpPr>
            <p:nvPr/>
          </p:nvCxnSpPr>
          <p:spPr>
            <a:xfrm flipV="1">
              <a:off x="4757251" y="5130294"/>
              <a:ext cx="0" cy="595302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18"/>
          <p:cNvGrpSpPr/>
          <p:nvPr/>
        </p:nvGrpSpPr>
        <p:grpSpPr>
          <a:xfrm rot="10800000">
            <a:off x="10354078" y="3784801"/>
            <a:ext cx="1080000" cy="1080000"/>
            <a:chOff x="4217251" y="5130294"/>
            <a:chExt cx="1080000" cy="1080000"/>
          </a:xfrm>
        </p:grpSpPr>
        <p:sp>
          <p:nvSpPr>
            <p:cNvPr id="20" name="Oval 19"/>
            <p:cNvSpPr>
              <a:spLocks noChangeAspect="1"/>
            </p:cNvSpPr>
            <p:nvPr/>
          </p:nvSpPr>
          <p:spPr>
            <a:xfrm>
              <a:off x="4217251" y="5130294"/>
              <a:ext cx="1080000" cy="1080000"/>
            </a:xfrm>
            <a:prstGeom prst="ellipse">
              <a:avLst/>
            </a:prstGeom>
            <a:solidFill>
              <a:srgbClr val="00B050">
                <a:alpha val="36471"/>
              </a:srgbClr>
            </a:solidFill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21" name="Straight Arrow Connector 20"/>
            <p:cNvCxnSpPr>
              <a:endCxn id="20" idx="0"/>
            </p:cNvCxnSpPr>
            <p:nvPr/>
          </p:nvCxnSpPr>
          <p:spPr>
            <a:xfrm flipV="1">
              <a:off x="4757251" y="5130294"/>
              <a:ext cx="0" cy="595302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Group 21"/>
          <p:cNvGrpSpPr/>
          <p:nvPr/>
        </p:nvGrpSpPr>
        <p:grpSpPr>
          <a:xfrm rot="5400000">
            <a:off x="10354078" y="5168526"/>
            <a:ext cx="1080000" cy="1080000"/>
            <a:chOff x="4217251" y="5130294"/>
            <a:chExt cx="1080000" cy="1080000"/>
          </a:xfrm>
        </p:grpSpPr>
        <p:sp>
          <p:nvSpPr>
            <p:cNvPr id="23" name="Oval 22"/>
            <p:cNvSpPr>
              <a:spLocks noChangeAspect="1"/>
            </p:cNvSpPr>
            <p:nvPr/>
          </p:nvSpPr>
          <p:spPr>
            <a:xfrm>
              <a:off x="4217251" y="5130294"/>
              <a:ext cx="1080000" cy="1080000"/>
            </a:xfrm>
            <a:prstGeom prst="ellipse">
              <a:avLst/>
            </a:prstGeom>
            <a:solidFill>
              <a:srgbClr val="00B050">
                <a:alpha val="36471"/>
              </a:srgbClr>
            </a:solidFill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24" name="Straight Arrow Connector 23"/>
            <p:cNvCxnSpPr>
              <a:endCxn id="23" idx="0"/>
            </p:cNvCxnSpPr>
            <p:nvPr/>
          </p:nvCxnSpPr>
          <p:spPr>
            <a:xfrm flipV="1">
              <a:off x="4757251" y="5130294"/>
              <a:ext cx="0" cy="595302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5" name="Picture 2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96562" y="3705209"/>
            <a:ext cx="1214008" cy="886636"/>
          </a:xfrm>
          <a:prstGeom prst="rect">
            <a:avLst/>
          </a:prstGeom>
        </p:spPr>
      </p:pic>
      <p:sp>
        <p:nvSpPr>
          <p:cNvPr id="26" name="Rounded Rectangular Callout 25"/>
          <p:cNvSpPr/>
          <p:nvPr/>
        </p:nvSpPr>
        <p:spPr>
          <a:xfrm>
            <a:off x="3004550" y="3610406"/>
            <a:ext cx="5724937" cy="936000"/>
          </a:xfrm>
          <a:prstGeom prst="wedgeRoundRectCallout">
            <a:avLst>
              <a:gd name="adj1" fmla="val -62772"/>
              <a:gd name="adj2" fmla="val 31778"/>
              <a:gd name="adj3" fmla="val 16667"/>
            </a:avLst>
          </a:prstGeom>
          <a:solidFill>
            <a:srgbClr val="7030A0">
              <a:alpha val="30588"/>
            </a:srgbClr>
          </a:solidFill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The arrow has moved a quarter turn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anti-clockwise.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 pitchFamily="34" charset="0"/>
              <a:ea typeface="+mn-ea"/>
              <a:cs typeface="+mn-cs"/>
            </a:endParaRPr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96562" y="4603192"/>
            <a:ext cx="1118015" cy="1579648"/>
          </a:xfrm>
          <a:prstGeom prst="rect">
            <a:avLst/>
          </a:prstGeom>
        </p:spPr>
      </p:pic>
      <p:sp>
        <p:nvSpPr>
          <p:cNvPr id="28" name="Rounded Rectangular Callout 27"/>
          <p:cNvSpPr/>
          <p:nvPr/>
        </p:nvSpPr>
        <p:spPr>
          <a:xfrm>
            <a:off x="3021015" y="4864802"/>
            <a:ext cx="5745936" cy="936000"/>
          </a:xfrm>
          <a:prstGeom prst="wedgeRoundRectCallout">
            <a:avLst>
              <a:gd name="adj1" fmla="val -65574"/>
              <a:gd name="adj2" fmla="val 31290"/>
              <a:gd name="adj3" fmla="val 16667"/>
            </a:avLst>
          </a:prstGeom>
          <a:solidFill>
            <a:srgbClr val="FFC000">
              <a:alpha val="30196"/>
            </a:srgbClr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The arrow has moved a three-quarter turn clockwise.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92456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latin typeface="Gill Sans MT" panose="020B0502020104020203" pitchFamily="34" charset="0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US" sz="2800" dirty="0">
                <a:solidFill>
                  <a:prstClr val="black"/>
                </a:solidFill>
                <a:latin typeface="Gill Sans MT" panose="020B0502020104020203" pitchFamily="34" charset="0"/>
                <a:ea typeface="Bariol" charset="0"/>
                <a:cs typeface="Bariol" charset="0"/>
              </a:rPr>
              <a:t>Alex says,</a:t>
            </a:r>
          </a:p>
          <a:p>
            <a:pPr lvl="0">
              <a:defRPr/>
            </a:pPr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  <a:ea typeface="Bariol" charset="0"/>
              <a:cs typeface="Bariol" charset="0"/>
            </a:endParaRPr>
          </a:p>
          <a:p>
            <a:pPr lvl="0">
              <a:defRPr/>
            </a:pPr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  <a:ea typeface="Bariol" charset="0"/>
              <a:cs typeface="Bariol" charset="0"/>
            </a:endParaRPr>
          </a:p>
          <a:p>
            <a:pPr lvl="0">
              <a:defRPr/>
            </a:pPr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  <a:ea typeface="Bariol" charset="0"/>
              <a:cs typeface="Bariol" charset="0"/>
            </a:endParaRPr>
          </a:p>
          <a:p>
            <a:pPr lvl="0">
              <a:defRPr/>
            </a:pPr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  <a:ea typeface="Bariol" charset="0"/>
              <a:cs typeface="Bariol" charset="0"/>
            </a:endParaRPr>
          </a:p>
          <a:p>
            <a:pPr lvl="0">
              <a:defRPr/>
            </a:pPr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  <a:ea typeface="Bariol" charset="0"/>
              <a:cs typeface="Bariol" charset="0"/>
            </a:endParaRPr>
          </a:p>
          <a:p>
            <a:pPr lvl="0">
              <a:defRPr/>
            </a:pPr>
            <a:r>
              <a:rPr lang="en-US" sz="2800" dirty="0">
                <a:solidFill>
                  <a:prstClr val="black"/>
                </a:solidFill>
                <a:latin typeface="Gill Sans MT" panose="020B0502020104020203" pitchFamily="34" charset="0"/>
                <a:ea typeface="Bariol" charset="0"/>
                <a:cs typeface="Bariol" charset="0"/>
              </a:rPr>
              <a:t>Do you agree with Alex</a:t>
            </a:r>
            <a:r>
              <a:rPr lang="en-US" sz="2800" dirty="0" smtClean="0">
                <a:solidFill>
                  <a:prstClr val="black"/>
                </a:solidFill>
                <a:latin typeface="Gill Sans MT" panose="020B0502020104020203" pitchFamily="34" charset="0"/>
                <a:ea typeface="Bariol" charset="0"/>
                <a:cs typeface="Bariol" charset="0"/>
              </a:rPr>
              <a:t>?</a:t>
            </a:r>
          </a:p>
          <a:p>
            <a:pPr lvl="0">
              <a:defRPr/>
            </a:pPr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  <a:ea typeface="Bariol" charset="0"/>
              <a:cs typeface="Bariol" charset="0"/>
            </a:endParaRPr>
          </a:p>
          <a:p>
            <a:pPr lvl="0">
              <a:defRPr/>
            </a:pPr>
            <a:r>
              <a:rPr lang="en-US" sz="2800" dirty="0">
                <a:solidFill>
                  <a:prstClr val="black"/>
                </a:solidFill>
                <a:latin typeface="Gill Sans MT" panose="020B0502020104020203" pitchFamily="34" charset="0"/>
                <a:ea typeface="Bariol" charset="0"/>
                <a:cs typeface="Bariol" charset="0"/>
              </a:rPr>
              <a:t>Explain why</a:t>
            </a:r>
            <a:endParaRPr lang="en-GB" sz="2800" dirty="0"/>
          </a:p>
        </p:txBody>
      </p:sp>
      <p:grpSp>
        <p:nvGrpSpPr>
          <p:cNvPr id="4" name="Group 3"/>
          <p:cNvGrpSpPr/>
          <p:nvPr/>
        </p:nvGrpSpPr>
        <p:grpSpPr>
          <a:xfrm>
            <a:off x="2111554" y="736900"/>
            <a:ext cx="5710187" cy="2779497"/>
            <a:chOff x="2650041" y="710089"/>
            <a:chExt cx="5710187" cy="2779497"/>
          </a:xfrm>
        </p:grpSpPr>
        <p:sp>
          <p:nvSpPr>
            <p:cNvPr id="6" name="Rounded Rectangular Callout 5"/>
            <p:cNvSpPr/>
            <p:nvPr/>
          </p:nvSpPr>
          <p:spPr>
            <a:xfrm>
              <a:off x="4827458" y="1816336"/>
              <a:ext cx="3532770" cy="1109743"/>
            </a:xfrm>
            <a:prstGeom prst="wedgeRoundRectCallout">
              <a:avLst>
                <a:gd name="adj1" fmla="val -60497"/>
                <a:gd name="adj2" fmla="val 24774"/>
                <a:gd name="adj3" fmla="val 16667"/>
              </a:avLst>
            </a:prstGeom>
            <a:solidFill>
              <a:srgbClr val="00B050">
                <a:alpha val="30588"/>
              </a:srgbClr>
            </a:solidFill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8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 panose="020B0502020104020203" pitchFamily="34" charset="0"/>
                  <a:ea typeface="+mn-ea"/>
                  <a:cs typeface="+mn-cs"/>
                </a:rPr>
                <a:t>All 3-D shapes are prisms.</a:t>
              </a:r>
              <a:endPara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0"/>
                <a:ea typeface="+mn-ea"/>
                <a:cs typeface="+mn-cs"/>
              </a:endParaRPr>
            </a:p>
          </p:txBody>
        </p:sp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2650041" y="710089"/>
              <a:ext cx="1967222" cy="277949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217619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latin typeface="Gill Sans MT" panose="020B0502020104020203" pitchFamily="34" charset="0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US" sz="2800" dirty="0">
                <a:solidFill>
                  <a:prstClr val="black"/>
                </a:solidFill>
                <a:latin typeface="Gill Sans MT" panose="020B0502020104020203" pitchFamily="34" charset="0"/>
                <a:ea typeface="Bariol" charset="0"/>
                <a:cs typeface="Bariol" charset="0"/>
              </a:rPr>
              <a:t>Sort a selection of 3-D shapes using the criteria in the table.</a:t>
            </a:r>
          </a:p>
          <a:p>
            <a:pPr lvl="0">
              <a:defRPr/>
            </a:pPr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  <a:ea typeface="Bariol" charset="0"/>
              <a:cs typeface="Bariol" charset="0"/>
            </a:endParaRPr>
          </a:p>
          <a:p>
            <a:pPr lvl="0">
              <a:defRPr/>
            </a:pPr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  <a:ea typeface="Bariol" charset="0"/>
              <a:cs typeface="Bariol" charset="0"/>
            </a:endParaRPr>
          </a:p>
          <a:p>
            <a:pPr lvl="0">
              <a:defRPr/>
            </a:pPr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  <a:ea typeface="Bariol" charset="0"/>
              <a:cs typeface="Bariol" charset="0"/>
            </a:endParaRPr>
          </a:p>
          <a:p>
            <a:pPr lvl="0">
              <a:defRPr/>
            </a:pPr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  <a:ea typeface="Bariol" charset="0"/>
              <a:cs typeface="Bariol" charset="0"/>
            </a:endParaRPr>
          </a:p>
          <a:p>
            <a:pPr lvl="0">
              <a:defRPr/>
            </a:pPr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  <a:ea typeface="Bariol" charset="0"/>
              <a:cs typeface="Bariol" charset="0"/>
            </a:endParaRPr>
          </a:p>
          <a:p>
            <a:pPr lvl="0">
              <a:defRPr/>
            </a:pPr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  <a:ea typeface="Bariol" charset="0"/>
              <a:cs typeface="Bariol" charset="0"/>
            </a:endParaRPr>
          </a:p>
          <a:p>
            <a:pPr lvl="0">
              <a:defRPr/>
            </a:pPr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  <a:ea typeface="Bariol" charset="0"/>
              <a:cs typeface="Bariol" charset="0"/>
            </a:endParaRPr>
          </a:p>
          <a:p>
            <a:pPr lvl="0">
              <a:defRPr/>
            </a:pPr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  <a:ea typeface="Bariol" charset="0"/>
              <a:cs typeface="Bariol" charset="0"/>
            </a:endParaRPr>
          </a:p>
          <a:p>
            <a:pPr lvl="0">
              <a:defRPr/>
            </a:pPr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  <a:ea typeface="Bariol" charset="0"/>
              <a:cs typeface="Bariol" charset="0"/>
            </a:endParaRPr>
          </a:p>
          <a:p>
            <a:pPr lvl="0">
              <a:defRPr/>
            </a:pPr>
            <a:r>
              <a:rPr lang="en-US" sz="2800" dirty="0" smtClean="0">
                <a:solidFill>
                  <a:prstClr val="black"/>
                </a:solidFill>
                <a:latin typeface="Gill Sans MT" panose="020B0502020104020203" pitchFamily="34" charset="0"/>
                <a:ea typeface="Bariol" charset="0"/>
                <a:cs typeface="Bariol" charset="0"/>
              </a:rPr>
              <a:t>Change </a:t>
            </a:r>
            <a:r>
              <a:rPr lang="en-US" sz="2800" dirty="0">
                <a:solidFill>
                  <a:prstClr val="black"/>
                </a:solidFill>
                <a:latin typeface="Gill Sans MT" panose="020B0502020104020203" pitchFamily="34" charset="0"/>
                <a:ea typeface="Bariol" charset="0"/>
                <a:cs typeface="Bariol" charset="0"/>
              </a:rPr>
              <a:t>the headings of the table and re-sort your shapes.</a:t>
            </a:r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  <a:ea typeface="Bariol" charset="0"/>
              <a:cs typeface="Bariol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9924067"/>
              </p:ext>
            </p:extLst>
          </p:nvPr>
        </p:nvGraphicFramePr>
        <p:xfrm>
          <a:off x="899468" y="1546108"/>
          <a:ext cx="7889690" cy="38038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0810">
                  <a:extLst>
                    <a:ext uri="{9D8B030D-6E8A-4147-A177-3AD203B41FA5}">
                      <a16:colId xmlns:a16="http://schemas.microsoft.com/office/drawing/2014/main" val="2497997533"/>
                    </a:ext>
                  </a:extLst>
                </a:gridCol>
                <a:gridCol w="3133488">
                  <a:extLst>
                    <a:ext uri="{9D8B030D-6E8A-4147-A177-3AD203B41FA5}">
                      <a16:colId xmlns:a16="http://schemas.microsoft.com/office/drawing/2014/main" val="2512766351"/>
                    </a:ext>
                  </a:extLst>
                </a:gridCol>
                <a:gridCol w="2875392">
                  <a:extLst>
                    <a:ext uri="{9D8B030D-6E8A-4147-A177-3AD203B41FA5}">
                      <a16:colId xmlns:a16="http://schemas.microsoft.com/office/drawing/2014/main" val="1869838833"/>
                    </a:ext>
                  </a:extLst>
                </a:gridCol>
              </a:tblGrid>
              <a:tr h="1244132">
                <a:tc>
                  <a:txBody>
                    <a:bodyPr/>
                    <a:lstStyle/>
                    <a:p>
                      <a:pPr algn="ctr"/>
                      <a:endParaRPr lang="en-GB" sz="2800" b="1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At</a:t>
                      </a:r>
                      <a:r>
                        <a:rPr lang="en-GB" sz="2800" b="1" baseline="0" dirty="0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 least one triangular face</a:t>
                      </a:r>
                      <a:endParaRPr lang="en-GB" sz="2800" b="1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No triangular faces</a:t>
                      </a:r>
                      <a:endParaRPr lang="en-GB" sz="2800" b="1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7210502"/>
                  </a:ext>
                </a:extLst>
              </a:tr>
              <a:tr h="1279841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Prism</a:t>
                      </a:r>
                      <a:endParaRPr lang="en-GB" sz="2800" b="1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1" dirty="0" smtClean="0">
                        <a:latin typeface="Gill Sans MT" panose="020B0502020104020203" pitchFamily="34" charset="0"/>
                      </a:endParaRPr>
                    </a:p>
                    <a:p>
                      <a:pPr algn="ctr"/>
                      <a:endParaRPr lang="en-GB" sz="2800" b="1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1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591668"/>
                  </a:ext>
                </a:extLst>
              </a:tr>
              <a:tr h="1279841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Not a prism</a:t>
                      </a:r>
                      <a:endParaRPr lang="en-GB" sz="2800" b="1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1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1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7864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12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latin typeface="Gill Sans MT" panose="020B0502020104020203" pitchFamily="34" charset="0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US" sz="2800" dirty="0">
                <a:solidFill>
                  <a:prstClr val="black"/>
                </a:solidFill>
                <a:latin typeface="Gill Sans MT" panose="020B0502020104020203" pitchFamily="34" charset="0"/>
                <a:ea typeface="Bariol" charset="0"/>
                <a:cs typeface="Bariol" charset="0"/>
              </a:rPr>
              <a:t>I have 9 straws and 6 balls of Play-Doh.</a:t>
            </a:r>
          </a:p>
          <a:p>
            <a:pPr lvl="0">
              <a:defRPr/>
            </a:pPr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  <a:ea typeface="Bariol" charset="0"/>
              <a:cs typeface="Bariol" charset="0"/>
            </a:endParaRPr>
          </a:p>
          <a:p>
            <a:pPr lvl="0">
              <a:defRPr/>
            </a:pPr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  <a:ea typeface="Bariol" charset="0"/>
              <a:cs typeface="Bariol" charset="0"/>
            </a:endParaRPr>
          </a:p>
          <a:p>
            <a:pPr lvl="0">
              <a:defRPr/>
            </a:pPr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  <a:ea typeface="Bariol" charset="0"/>
              <a:cs typeface="Bariol" charset="0"/>
            </a:endParaRPr>
          </a:p>
          <a:p>
            <a:pPr lvl="0">
              <a:defRPr/>
            </a:pPr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  <a:ea typeface="Bariol" charset="0"/>
              <a:cs typeface="Bariol" charset="0"/>
            </a:endParaRPr>
          </a:p>
          <a:p>
            <a:pPr lvl="0">
              <a:defRPr/>
            </a:pPr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  <a:ea typeface="Bariol" charset="0"/>
              <a:cs typeface="Bariol" charset="0"/>
            </a:endParaRPr>
          </a:p>
          <a:p>
            <a:pPr lvl="0">
              <a:defRPr/>
            </a:pPr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  <a:ea typeface="Bariol" charset="0"/>
              <a:cs typeface="Bariol" charset="0"/>
            </a:endParaRPr>
          </a:p>
          <a:p>
            <a:pPr lvl="0">
              <a:defRPr/>
            </a:pPr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  <a:ea typeface="Bariol" charset="0"/>
              <a:cs typeface="Bariol" charset="0"/>
            </a:endParaRPr>
          </a:p>
          <a:p>
            <a:pPr lvl="0">
              <a:defRPr/>
            </a:pPr>
            <a:r>
              <a:rPr lang="en-US" sz="2800" dirty="0">
                <a:solidFill>
                  <a:prstClr val="black"/>
                </a:solidFill>
                <a:latin typeface="Gill Sans MT" panose="020B0502020104020203" pitchFamily="34" charset="0"/>
                <a:ea typeface="Bariol" charset="0"/>
                <a:cs typeface="Bariol" charset="0"/>
              </a:rPr>
              <a:t>What 3-D shape can I create using all of the straws and Play-Doh?  </a:t>
            </a:r>
            <a:endParaRPr lang="en-US" sz="2800" dirty="0" smtClean="0">
              <a:solidFill>
                <a:prstClr val="black"/>
              </a:solidFill>
              <a:latin typeface="Gill Sans MT" panose="020B0502020104020203" pitchFamily="34" charset="0"/>
              <a:ea typeface="Bariol" charset="0"/>
              <a:cs typeface="Bariol" charset="0"/>
            </a:endParaRPr>
          </a:p>
          <a:p>
            <a:pPr lvl="0">
              <a:defRPr/>
            </a:pPr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  <a:ea typeface="Bariol" charset="0"/>
              <a:cs typeface="Bariol" charset="0"/>
            </a:endParaRPr>
          </a:p>
          <a:p>
            <a:pPr lvl="0">
              <a:defRPr/>
            </a:pPr>
            <a:r>
              <a:rPr lang="en-US" sz="2800" dirty="0" smtClean="0">
                <a:solidFill>
                  <a:prstClr val="black"/>
                </a:solidFill>
                <a:latin typeface="Gill Sans MT" panose="020B0502020104020203" pitchFamily="34" charset="0"/>
                <a:ea typeface="Bariol" charset="0"/>
                <a:cs typeface="Bariol" charset="0"/>
              </a:rPr>
              <a:t>Have </a:t>
            </a:r>
            <a:r>
              <a:rPr lang="en-US" sz="2800" dirty="0">
                <a:solidFill>
                  <a:prstClr val="black"/>
                </a:solidFill>
                <a:latin typeface="Gill Sans MT" panose="020B0502020104020203" pitchFamily="34" charset="0"/>
                <a:ea typeface="Bariol" charset="0"/>
                <a:cs typeface="Bariol" charset="0"/>
              </a:rPr>
              <a:t>a go at making it.</a:t>
            </a:r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  <a:ea typeface="Bariol" charset="0"/>
              <a:cs typeface="Bariol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2799" b="98219" l="6538" r="9322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939365" y="2662126"/>
            <a:ext cx="1134960" cy="1080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2799" b="98219" l="6538" r="9322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267202" y="1351956"/>
            <a:ext cx="1134960" cy="1080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2799" b="98219" l="6538" r="9322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810871" y="1724162"/>
            <a:ext cx="1134960" cy="1080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2799" b="98219" l="6538" r="9322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132823" y="736900"/>
            <a:ext cx="1134960" cy="10800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2799" b="98219" l="6538" r="9322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514218" y="2836044"/>
            <a:ext cx="1134960" cy="1080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2799" b="98219" l="6538" r="9322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271352" y="1743678"/>
            <a:ext cx="1134960" cy="10800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37517" y="1327467"/>
            <a:ext cx="1372022" cy="27360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75346" y="1325298"/>
            <a:ext cx="1372022" cy="27360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04993" y="1327467"/>
            <a:ext cx="1372022" cy="273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8972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latin typeface="Gill Sans MT" panose="020B0502020104020203" pitchFamily="34" charset="0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US" sz="4000" b="1" dirty="0">
                <a:solidFill>
                  <a:prstClr val="black"/>
                </a:solidFill>
                <a:latin typeface="Gill Sans MT" panose="020B0502020104020203" pitchFamily="34" charset="0"/>
                <a:ea typeface="Bariol" charset="0"/>
                <a:cs typeface="Bariol" charset="0"/>
              </a:rPr>
              <a:t>True or false</a:t>
            </a:r>
            <a:r>
              <a:rPr lang="en-US" sz="4000" b="1" dirty="0" smtClean="0">
                <a:solidFill>
                  <a:prstClr val="black"/>
                </a:solidFill>
                <a:latin typeface="Gill Sans MT" panose="020B0502020104020203" pitchFamily="34" charset="0"/>
                <a:ea typeface="Bariol" charset="0"/>
                <a:cs typeface="Bariol" charset="0"/>
              </a:rPr>
              <a:t>?</a:t>
            </a:r>
          </a:p>
          <a:p>
            <a:pPr lvl="0">
              <a:defRPr/>
            </a:pPr>
            <a:endParaRPr lang="en-US" sz="4000" b="1" dirty="0" smtClean="0">
              <a:solidFill>
                <a:prstClr val="black"/>
              </a:solidFill>
              <a:latin typeface="Gill Sans MT" panose="020B0502020104020203" pitchFamily="34" charset="0"/>
              <a:ea typeface="Bariol" charset="0"/>
              <a:cs typeface="Bariol" charset="0"/>
            </a:endParaRPr>
          </a:p>
          <a:p>
            <a:pPr lvl="0">
              <a:defRPr/>
            </a:pPr>
            <a:endParaRPr lang="en-US" sz="4000" b="1" dirty="0">
              <a:solidFill>
                <a:prstClr val="black"/>
              </a:solidFill>
              <a:latin typeface="Gill Sans MT" panose="020B0502020104020203" pitchFamily="34" charset="0"/>
              <a:ea typeface="Bariol" charset="0"/>
              <a:cs typeface="Bariol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solidFill>
                  <a:prstClr val="black"/>
                </a:solidFill>
                <a:latin typeface="Gill Sans MT" panose="020B0502020104020203" pitchFamily="34" charset="0"/>
                <a:ea typeface="Bariol" charset="0"/>
                <a:cs typeface="Bariol" charset="0"/>
              </a:rPr>
              <a:t>You can cut out lots of equal squares and make a 3-D shape from them.</a:t>
            </a: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endParaRPr lang="en-US" sz="2800" dirty="0" smtClean="0">
              <a:solidFill>
                <a:prstClr val="black"/>
              </a:solidFill>
              <a:latin typeface="Gill Sans MT" panose="020B0502020104020203" pitchFamily="34" charset="0"/>
              <a:ea typeface="Bariol" charset="0"/>
              <a:cs typeface="Bariol" charset="0"/>
            </a:endParaRPr>
          </a:p>
          <a:p>
            <a:pPr lvl="0">
              <a:defRPr/>
            </a:pPr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  <a:ea typeface="Bariol" charset="0"/>
              <a:cs typeface="Bariol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solidFill>
                  <a:prstClr val="black"/>
                </a:solidFill>
                <a:latin typeface="Gill Sans MT" panose="020B0502020104020203" pitchFamily="34" charset="0"/>
                <a:ea typeface="Bariol" charset="0"/>
                <a:cs typeface="Bariol" charset="0"/>
              </a:rPr>
              <a:t>You can cut out some circles and rectangles and make a 3-D shape from them.</a:t>
            </a:r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  <a:ea typeface="Bariol" charset="0"/>
              <a:cs typeface="Bario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7181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latin typeface="Gill Sans MT" panose="020B0502020104020203" pitchFamily="34" charset="0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US" sz="2800" dirty="0">
                <a:solidFill>
                  <a:prstClr val="black"/>
                </a:solidFill>
                <a:latin typeface="Gill Sans MT" panose="020B0502020104020203" pitchFamily="34" charset="0"/>
                <a:ea typeface="Bariol" charset="0"/>
                <a:cs typeface="Bariol" charset="0"/>
              </a:rPr>
              <a:t>Rosie says,</a:t>
            </a:r>
          </a:p>
          <a:p>
            <a:pPr lvl="0">
              <a:defRPr/>
            </a:pPr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  <a:ea typeface="Bariol" charset="0"/>
              <a:cs typeface="Bariol" charset="0"/>
            </a:endParaRPr>
          </a:p>
          <a:p>
            <a:pPr lvl="0">
              <a:defRPr/>
            </a:pPr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  <a:ea typeface="Bariol" charset="0"/>
              <a:cs typeface="Bariol" charset="0"/>
            </a:endParaRPr>
          </a:p>
          <a:p>
            <a:pPr lvl="0">
              <a:defRPr/>
            </a:pPr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  <a:ea typeface="Bariol" charset="0"/>
              <a:cs typeface="Bariol" charset="0"/>
            </a:endParaRPr>
          </a:p>
          <a:p>
            <a:pPr lvl="0">
              <a:defRPr/>
            </a:pPr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  <a:ea typeface="Bariol" charset="0"/>
              <a:cs typeface="Bariol" charset="0"/>
            </a:endParaRPr>
          </a:p>
          <a:p>
            <a:pPr lvl="0">
              <a:defRPr/>
            </a:pPr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  <a:ea typeface="Bariol" charset="0"/>
              <a:cs typeface="Bariol" charset="0"/>
            </a:endParaRPr>
          </a:p>
          <a:p>
            <a:pPr lvl="0">
              <a:defRPr/>
            </a:pPr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  <a:ea typeface="Bariol" charset="0"/>
              <a:cs typeface="Bariol" charset="0"/>
            </a:endParaRPr>
          </a:p>
          <a:p>
            <a:pPr lvl="0">
              <a:defRPr/>
            </a:pPr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  <a:ea typeface="Bariol" charset="0"/>
              <a:cs typeface="Bariol" charset="0"/>
            </a:endParaRPr>
          </a:p>
          <a:p>
            <a:pPr lvl="0">
              <a:defRPr/>
            </a:pPr>
            <a:r>
              <a:rPr lang="en-US" sz="2800" dirty="0">
                <a:solidFill>
                  <a:prstClr val="black"/>
                </a:solidFill>
                <a:latin typeface="Gill Sans MT" panose="020B0502020104020203" pitchFamily="34" charset="0"/>
                <a:ea typeface="Bariol" charset="0"/>
                <a:cs typeface="Bariol" charset="0"/>
              </a:rPr>
              <a:t>Explain the mistake Rosie has made.</a:t>
            </a:r>
          </a:p>
          <a:p>
            <a:pPr lvl="0">
              <a:defRPr/>
            </a:pPr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  <a:ea typeface="Bariol" charset="0"/>
              <a:cs typeface="Bariol" charset="0"/>
            </a:endParaRPr>
          </a:p>
          <a:p>
            <a:pPr lvl="0">
              <a:defRPr/>
            </a:pPr>
            <a:r>
              <a:rPr lang="en-US" sz="2800" dirty="0">
                <a:solidFill>
                  <a:prstClr val="black"/>
                </a:solidFill>
                <a:latin typeface="Gill Sans MT" panose="020B0502020104020203" pitchFamily="34" charset="0"/>
                <a:ea typeface="Bariol" charset="0"/>
                <a:cs typeface="Bariol" charset="0"/>
              </a:rPr>
              <a:t>How many straws and balls of Play-Doh would you need to create a pyramid?</a:t>
            </a:r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  <a:ea typeface="Bariol" charset="0"/>
              <a:cs typeface="Bariol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302074" y="948970"/>
            <a:ext cx="7301853" cy="2729998"/>
            <a:chOff x="1750707" y="948970"/>
            <a:chExt cx="7301853" cy="2729998"/>
          </a:xfrm>
        </p:grpSpPr>
        <p:sp>
          <p:nvSpPr>
            <p:cNvPr id="6" name="Rounded Rectangular Callout 5"/>
            <p:cNvSpPr/>
            <p:nvPr/>
          </p:nvSpPr>
          <p:spPr>
            <a:xfrm>
              <a:off x="4062549" y="1792549"/>
              <a:ext cx="4990011" cy="1721360"/>
            </a:xfrm>
            <a:prstGeom prst="wedgeRoundRectCallout">
              <a:avLst>
                <a:gd name="adj1" fmla="val -64348"/>
                <a:gd name="adj2" fmla="val 7608"/>
                <a:gd name="adj3" fmla="val 16667"/>
              </a:avLst>
            </a:prstGeom>
            <a:solidFill>
              <a:srgbClr val="FFC000">
                <a:alpha val="30588"/>
              </a:srgbClr>
            </a:solidFill>
            <a:ln w="285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 panose="020B0502020104020203" pitchFamily="34" charset="0"/>
                  <a:ea typeface="+mn-ea"/>
                  <a:cs typeface="+mn-cs"/>
                </a:rPr>
                <a:t>I can create a model of </a:t>
              </a:r>
              <a:r>
                <a:rPr kumimoji="0" lang="en-GB" sz="28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 panose="020B0502020104020203" pitchFamily="34" charset="0"/>
                  <a:ea typeface="+mn-ea"/>
                  <a:cs typeface="+mn-cs"/>
                </a:rPr>
                <a:t>a square-based </a:t>
              </a:r>
              <a:r>
                <a: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 panose="020B0502020104020203" pitchFamily="34" charset="0"/>
                  <a:ea typeface="+mn-ea"/>
                  <a:cs typeface="+mn-cs"/>
                </a:rPr>
                <a:t>pyramid using 3 straws and 3 balls of Play-Doh.</a:t>
              </a:r>
            </a:p>
          </p:txBody>
        </p:sp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50707" y="948970"/>
              <a:ext cx="1932191" cy="272999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680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latin typeface="Gill Sans MT" panose="020B0502020104020203" pitchFamily="34" charset="0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US" sz="2800" dirty="0">
                <a:solidFill>
                  <a:prstClr val="black"/>
                </a:solidFill>
                <a:latin typeface="Gill Sans MT" panose="020B0502020104020203" pitchFamily="34" charset="0"/>
                <a:ea typeface="Bariol" charset="0"/>
                <a:cs typeface="Bariol" charset="0"/>
              </a:rPr>
              <a:t>The letter ‘X’ has four angles.</a:t>
            </a:r>
          </a:p>
          <a:p>
            <a:pPr lvl="0">
              <a:defRPr/>
            </a:pPr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  <a:ea typeface="Bariol" charset="0"/>
              <a:cs typeface="Bariol" charset="0"/>
            </a:endParaRPr>
          </a:p>
          <a:p>
            <a:pPr lvl="0">
              <a:defRPr/>
            </a:pPr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  <a:ea typeface="Bariol" charset="0"/>
              <a:cs typeface="Bariol" charset="0"/>
            </a:endParaRPr>
          </a:p>
          <a:p>
            <a:pPr lvl="0">
              <a:defRPr/>
            </a:pPr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  <a:ea typeface="Bariol" charset="0"/>
              <a:cs typeface="Bariol" charset="0"/>
            </a:endParaRPr>
          </a:p>
          <a:p>
            <a:pPr lvl="0">
              <a:defRPr/>
            </a:pPr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  <a:ea typeface="Bariol" charset="0"/>
              <a:cs typeface="Bariol" charset="0"/>
            </a:endParaRPr>
          </a:p>
          <a:p>
            <a:pPr lvl="0">
              <a:defRPr/>
            </a:pPr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  <a:ea typeface="Bariol" charset="0"/>
              <a:cs typeface="Bariol" charset="0"/>
            </a:endParaRPr>
          </a:p>
          <a:p>
            <a:pPr lvl="0">
              <a:defRPr/>
            </a:pPr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  <a:ea typeface="Bariol" charset="0"/>
              <a:cs typeface="Bariol" charset="0"/>
            </a:endParaRPr>
          </a:p>
          <a:p>
            <a:pPr lvl="0">
              <a:defRPr/>
            </a:pPr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  <a:ea typeface="Bariol" charset="0"/>
              <a:cs typeface="Bariol" charset="0"/>
            </a:endParaRPr>
          </a:p>
          <a:p>
            <a:pPr lvl="0">
              <a:defRPr/>
            </a:pPr>
            <a:r>
              <a:rPr lang="en-US" sz="2800" dirty="0">
                <a:solidFill>
                  <a:prstClr val="black"/>
                </a:solidFill>
                <a:latin typeface="Gill Sans MT" panose="020B0502020104020203" pitchFamily="34" charset="0"/>
                <a:ea typeface="Bariol" charset="0"/>
                <a:cs typeface="Bariol" charset="0"/>
              </a:rPr>
              <a:t>Write your name in capital letters.</a:t>
            </a:r>
          </a:p>
          <a:p>
            <a:pPr lvl="0">
              <a:defRPr/>
            </a:pPr>
            <a:r>
              <a:rPr lang="en-US" sz="2800" dirty="0">
                <a:solidFill>
                  <a:prstClr val="black"/>
                </a:solidFill>
                <a:latin typeface="Gill Sans MT" panose="020B0502020104020203" pitchFamily="34" charset="0"/>
                <a:ea typeface="Bariol" charset="0"/>
                <a:cs typeface="Bariol" charset="0"/>
              </a:rPr>
              <a:t>How many angles can you see in each letter?</a:t>
            </a:r>
            <a:br>
              <a:rPr lang="en-US" sz="2800" dirty="0">
                <a:solidFill>
                  <a:prstClr val="black"/>
                </a:solidFill>
                <a:latin typeface="Gill Sans MT" panose="020B0502020104020203" pitchFamily="34" charset="0"/>
                <a:ea typeface="Bariol" charset="0"/>
                <a:cs typeface="Bariol" charset="0"/>
              </a:rPr>
            </a:br>
            <a:r>
              <a:rPr lang="en-US" sz="2800" dirty="0">
                <a:solidFill>
                  <a:prstClr val="black"/>
                </a:solidFill>
                <a:latin typeface="Gill Sans MT" panose="020B0502020104020203" pitchFamily="34" charset="0"/>
                <a:ea typeface="Bariol" charset="0"/>
                <a:cs typeface="Bariol" charset="0"/>
              </a:rPr>
              <a:t>How many angles are there in your full name?</a:t>
            </a:r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  <a:ea typeface="Bariol" charset="0"/>
              <a:cs typeface="Bariol" charset="0"/>
            </a:endParaRPr>
          </a:p>
        </p:txBody>
      </p:sp>
      <p:sp>
        <p:nvSpPr>
          <p:cNvPr id="4" name="Oval 3"/>
          <p:cNvSpPr>
            <a:spLocks noChangeAspect="1"/>
          </p:cNvSpPr>
          <p:nvPr/>
        </p:nvSpPr>
        <p:spPr>
          <a:xfrm>
            <a:off x="4487827" y="2677168"/>
            <a:ext cx="713427" cy="80462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929867" y="1756042"/>
            <a:ext cx="1829345" cy="2646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0"/>
                <a:ea typeface="Bariol" charset="0"/>
                <a:cs typeface="Bariol" charset="0"/>
              </a:rPr>
              <a:t>X</a:t>
            </a:r>
            <a:endParaRPr kumimoji="0" lang="en-GB" sz="16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3" name="Arc 2"/>
          <p:cNvSpPr/>
          <p:nvPr/>
        </p:nvSpPr>
        <p:spPr>
          <a:xfrm>
            <a:off x="10304059" y="1312489"/>
            <a:ext cx="887105" cy="887105"/>
          </a:xfrm>
          <a:prstGeom prst="arc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3426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latin typeface="Gill Sans MT" panose="020B0502020104020203" pitchFamily="34" charset="0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US" sz="2800" dirty="0">
                <a:solidFill>
                  <a:prstClr val="black"/>
                </a:solidFill>
                <a:latin typeface="Gill Sans MT" panose="020B0502020104020203" pitchFamily="34" charset="0"/>
                <a:ea typeface="Bariol" charset="0"/>
                <a:cs typeface="Bariol" charset="0"/>
              </a:rPr>
              <a:t>Draw a line along the dots to make a right-angle with each of these lines:</a:t>
            </a:r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  <a:ea typeface="Bariol" charset="0"/>
              <a:cs typeface="Bariol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34830" y="2392783"/>
            <a:ext cx="5436341" cy="3735358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071153" y="566342"/>
            <a:ext cx="341115" cy="34111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10573325" y="566342"/>
            <a:ext cx="682388" cy="34111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Isosceles Triangle 7"/>
          <p:cNvSpPr/>
          <p:nvPr/>
        </p:nvSpPr>
        <p:spPr>
          <a:xfrm>
            <a:off x="10094646" y="1051580"/>
            <a:ext cx="341115" cy="596273"/>
          </a:xfrm>
          <a:prstGeom prst="triangl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Isosceles Triangle 8"/>
          <p:cNvSpPr/>
          <p:nvPr/>
        </p:nvSpPr>
        <p:spPr>
          <a:xfrm>
            <a:off x="10526377" y="1240253"/>
            <a:ext cx="859809" cy="395706"/>
          </a:xfrm>
          <a:custGeom>
            <a:avLst/>
            <a:gdLst>
              <a:gd name="connsiteX0" fmla="*/ 0 w 682388"/>
              <a:gd name="connsiteY0" fmla="*/ 341115 h 341115"/>
              <a:gd name="connsiteX1" fmla="*/ 341194 w 682388"/>
              <a:gd name="connsiteY1" fmla="*/ 0 h 341115"/>
              <a:gd name="connsiteX2" fmla="*/ 682388 w 682388"/>
              <a:gd name="connsiteY2" fmla="*/ 341115 h 341115"/>
              <a:gd name="connsiteX3" fmla="*/ 0 w 682388"/>
              <a:gd name="connsiteY3" fmla="*/ 341115 h 341115"/>
              <a:gd name="connsiteX0" fmla="*/ 0 w 859809"/>
              <a:gd name="connsiteY0" fmla="*/ 395706 h 395706"/>
              <a:gd name="connsiteX1" fmla="*/ 859809 w 859809"/>
              <a:gd name="connsiteY1" fmla="*/ 0 h 395706"/>
              <a:gd name="connsiteX2" fmla="*/ 682388 w 859809"/>
              <a:gd name="connsiteY2" fmla="*/ 395706 h 395706"/>
              <a:gd name="connsiteX3" fmla="*/ 0 w 859809"/>
              <a:gd name="connsiteY3" fmla="*/ 395706 h 3957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59809" h="395706">
                <a:moveTo>
                  <a:pt x="0" y="395706"/>
                </a:moveTo>
                <a:lnTo>
                  <a:pt x="859809" y="0"/>
                </a:lnTo>
                <a:lnTo>
                  <a:pt x="682388" y="395706"/>
                </a:lnTo>
                <a:lnTo>
                  <a:pt x="0" y="395706"/>
                </a:lnTo>
                <a:close/>
              </a:path>
            </a:pathLst>
          </a:cu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Isosceles Triangle 9"/>
          <p:cNvSpPr/>
          <p:nvPr/>
        </p:nvSpPr>
        <p:spPr>
          <a:xfrm>
            <a:off x="10086846" y="1880432"/>
            <a:ext cx="411616" cy="354841"/>
          </a:xfrm>
          <a:prstGeom prst="triangl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/>
          <p:cNvSpPr/>
          <p:nvPr/>
        </p:nvSpPr>
        <p:spPr>
          <a:xfrm>
            <a:off x="10098715" y="2451987"/>
            <a:ext cx="411616" cy="411616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rapezoid 11"/>
          <p:cNvSpPr/>
          <p:nvPr/>
        </p:nvSpPr>
        <p:spPr>
          <a:xfrm>
            <a:off x="10742440" y="3613272"/>
            <a:ext cx="511831" cy="354842"/>
          </a:xfrm>
          <a:prstGeom prst="trapezoid">
            <a:avLst>
              <a:gd name="adj" fmla="val 44231"/>
            </a:avLst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Parallelogram 12"/>
          <p:cNvSpPr/>
          <p:nvPr/>
        </p:nvSpPr>
        <p:spPr>
          <a:xfrm>
            <a:off x="10261836" y="4691507"/>
            <a:ext cx="717639" cy="395786"/>
          </a:xfrm>
          <a:prstGeom prst="parallelogram">
            <a:avLst>
              <a:gd name="adj" fmla="val 60005"/>
            </a:avLst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ight Triangle 13"/>
          <p:cNvSpPr/>
          <p:nvPr/>
        </p:nvSpPr>
        <p:spPr>
          <a:xfrm>
            <a:off x="10715728" y="1880863"/>
            <a:ext cx="326583" cy="326583"/>
          </a:xfrm>
          <a:prstGeom prst="rtTriangl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gular Pentagon 14"/>
          <p:cNvSpPr/>
          <p:nvPr/>
        </p:nvSpPr>
        <p:spPr>
          <a:xfrm>
            <a:off x="10174942" y="4208716"/>
            <a:ext cx="335389" cy="319418"/>
          </a:xfrm>
          <a:prstGeom prst="pentagon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gular Pentagon 15"/>
          <p:cNvSpPr/>
          <p:nvPr/>
        </p:nvSpPr>
        <p:spPr>
          <a:xfrm>
            <a:off x="10835063" y="4135795"/>
            <a:ext cx="163292" cy="360707"/>
          </a:xfrm>
          <a:prstGeom prst="pentagon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Cross 16"/>
          <p:cNvSpPr/>
          <p:nvPr/>
        </p:nvSpPr>
        <p:spPr>
          <a:xfrm>
            <a:off x="10117449" y="3581999"/>
            <a:ext cx="408928" cy="408928"/>
          </a:xfrm>
          <a:prstGeom prst="plus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Pentagon 17"/>
          <p:cNvSpPr/>
          <p:nvPr/>
        </p:nvSpPr>
        <p:spPr>
          <a:xfrm>
            <a:off x="10095076" y="3134341"/>
            <a:ext cx="481888" cy="238692"/>
          </a:xfrm>
          <a:prstGeom prst="homePlat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ctagon 18"/>
          <p:cNvSpPr/>
          <p:nvPr/>
        </p:nvSpPr>
        <p:spPr>
          <a:xfrm>
            <a:off x="10704269" y="2479016"/>
            <a:ext cx="349499" cy="349499"/>
          </a:xfrm>
          <a:prstGeom prst="octagon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L-Shape 19"/>
          <p:cNvSpPr/>
          <p:nvPr/>
        </p:nvSpPr>
        <p:spPr>
          <a:xfrm>
            <a:off x="10812127" y="3071467"/>
            <a:ext cx="319551" cy="319551"/>
          </a:xfrm>
          <a:prstGeom prst="corner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8031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latin typeface="Gill Sans MT" panose="020B0502020104020203" pitchFamily="34" charset="0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US" sz="4000" b="1" dirty="0">
                <a:solidFill>
                  <a:prstClr val="black"/>
                </a:solidFill>
                <a:latin typeface="Gill Sans MT" panose="020B0502020104020203" pitchFamily="34" charset="0"/>
                <a:ea typeface="Bariol" charset="0"/>
                <a:cs typeface="Bariol" charset="0"/>
              </a:rPr>
              <a:t>True or False?</a:t>
            </a:r>
            <a:endParaRPr lang="en-US" sz="4000" dirty="0">
              <a:solidFill>
                <a:prstClr val="black"/>
              </a:solidFill>
              <a:latin typeface="Gill Sans MT" panose="020B0502020104020203" pitchFamily="34" charset="0"/>
              <a:ea typeface="Bariol" charset="0"/>
              <a:cs typeface="Bariol" charset="0"/>
            </a:endParaRPr>
          </a:p>
          <a:p>
            <a:pPr lvl="0">
              <a:defRPr/>
            </a:pPr>
            <a:r>
              <a:rPr lang="en-US" sz="2800" dirty="0">
                <a:solidFill>
                  <a:prstClr val="black"/>
                </a:solidFill>
                <a:latin typeface="Gill Sans MT" panose="020B0502020104020203" pitchFamily="34" charset="0"/>
                <a:ea typeface="Bariol" charset="0"/>
                <a:cs typeface="Bariol" charset="0"/>
              </a:rPr>
              <a:t>This shape has two right-angles.</a:t>
            </a:r>
          </a:p>
          <a:p>
            <a:pPr lvl="0">
              <a:defRPr/>
            </a:pPr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  <a:ea typeface="Bariol" charset="0"/>
              <a:cs typeface="Bariol" charset="0"/>
            </a:endParaRPr>
          </a:p>
          <a:p>
            <a:pPr lvl="0">
              <a:defRPr/>
            </a:pPr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  <a:ea typeface="Bariol" charset="0"/>
              <a:cs typeface="Bariol" charset="0"/>
            </a:endParaRPr>
          </a:p>
          <a:p>
            <a:pPr lvl="0">
              <a:defRPr/>
            </a:pPr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  <a:ea typeface="Bariol" charset="0"/>
              <a:cs typeface="Bariol" charset="0"/>
            </a:endParaRPr>
          </a:p>
          <a:p>
            <a:pPr lvl="0">
              <a:defRPr/>
            </a:pPr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  <a:ea typeface="Bariol" charset="0"/>
              <a:cs typeface="Bariol" charset="0"/>
            </a:endParaRPr>
          </a:p>
          <a:p>
            <a:pPr lvl="0">
              <a:defRPr/>
            </a:pPr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  <a:ea typeface="Bariol" charset="0"/>
              <a:cs typeface="Bariol" charset="0"/>
            </a:endParaRPr>
          </a:p>
          <a:p>
            <a:pPr lvl="0">
              <a:defRPr/>
            </a:pPr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  <a:ea typeface="Bariol" charset="0"/>
              <a:cs typeface="Bariol" charset="0"/>
            </a:endParaRPr>
          </a:p>
          <a:p>
            <a:pPr lvl="0">
              <a:defRPr/>
            </a:pPr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  <a:ea typeface="Bariol" charset="0"/>
              <a:cs typeface="Bariol" charset="0"/>
            </a:endParaRPr>
          </a:p>
          <a:p>
            <a:pPr lvl="0">
              <a:defRPr/>
            </a:pPr>
            <a:r>
              <a:rPr lang="en-US" sz="2800" dirty="0">
                <a:solidFill>
                  <a:prstClr val="black"/>
                </a:solidFill>
                <a:latin typeface="Gill Sans MT" panose="020B0502020104020203" pitchFamily="34" charset="0"/>
                <a:ea typeface="Bariol" charset="0"/>
                <a:cs typeface="Bariol" charset="0"/>
              </a:rPr>
              <a:t>Explain your answer.</a:t>
            </a:r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  <a:ea typeface="Bariol" charset="0"/>
              <a:cs typeface="Bariol" charset="0"/>
            </a:endParaRPr>
          </a:p>
        </p:txBody>
      </p:sp>
      <p:sp>
        <p:nvSpPr>
          <p:cNvPr id="4" name="Pie 3"/>
          <p:cNvSpPr>
            <a:spLocks noChangeAspect="1"/>
          </p:cNvSpPr>
          <p:nvPr/>
        </p:nvSpPr>
        <p:spPr>
          <a:xfrm>
            <a:off x="3288236" y="1000600"/>
            <a:ext cx="3329527" cy="3329527"/>
          </a:xfrm>
          <a:prstGeom prst="pie">
            <a:avLst>
              <a:gd name="adj1" fmla="val 0"/>
              <a:gd name="adj2" fmla="val 10815493"/>
            </a:avLst>
          </a:prstGeom>
          <a:solidFill>
            <a:srgbClr val="7030A0">
              <a:alpha val="27843"/>
            </a:srgbClr>
          </a:solidFill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80425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latin typeface="Gill Sans MT" panose="020B0502020104020203" pitchFamily="34" charset="0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US" sz="2800" dirty="0">
                <a:solidFill>
                  <a:prstClr val="black"/>
                </a:solidFill>
                <a:latin typeface="Gill Sans MT" panose="020B0502020104020203" pitchFamily="34" charset="0"/>
                <a:ea typeface="Bariol" charset="0"/>
                <a:cs typeface="Bariol" charset="0"/>
              </a:rPr>
              <a:t>How many right angles can you see in this image?</a:t>
            </a:r>
          </a:p>
          <a:p>
            <a:pPr lvl="0">
              <a:defRPr/>
            </a:pPr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  <a:ea typeface="Bariol" charset="0"/>
              <a:cs typeface="Bariol" charset="0"/>
            </a:endParaRPr>
          </a:p>
          <a:p>
            <a:pPr lvl="0">
              <a:defRPr/>
            </a:pPr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  <a:ea typeface="Bariol" charset="0"/>
              <a:cs typeface="Bariol" charset="0"/>
            </a:endParaRPr>
          </a:p>
          <a:p>
            <a:pPr lvl="0">
              <a:defRPr/>
            </a:pPr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  <a:ea typeface="Bariol" charset="0"/>
              <a:cs typeface="Bariol" charset="0"/>
            </a:endParaRPr>
          </a:p>
          <a:p>
            <a:pPr lvl="0">
              <a:defRPr/>
            </a:pPr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  <a:ea typeface="Bariol" charset="0"/>
              <a:cs typeface="Bariol" charset="0"/>
            </a:endParaRPr>
          </a:p>
          <a:p>
            <a:pPr lvl="0">
              <a:defRPr/>
            </a:pPr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  <a:ea typeface="Bariol" charset="0"/>
              <a:cs typeface="Bariol" charset="0"/>
            </a:endParaRPr>
          </a:p>
          <a:p>
            <a:pPr lvl="0">
              <a:defRPr/>
            </a:pPr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  <a:ea typeface="Bariol" charset="0"/>
              <a:cs typeface="Bariol" charset="0"/>
            </a:endParaRPr>
          </a:p>
          <a:p>
            <a:pPr lvl="0">
              <a:defRPr/>
            </a:pPr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  <a:ea typeface="Bariol" charset="0"/>
              <a:cs typeface="Bariol" charset="0"/>
            </a:endParaRPr>
          </a:p>
          <a:p>
            <a:pPr lvl="0">
              <a:defRPr/>
            </a:pPr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  <a:ea typeface="Bariol" charset="0"/>
              <a:cs typeface="Bariol" charset="0"/>
            </a:endParaRPr>
          </a:p>
          <a:p>
            <a:pPr lvl="0">
              <a:defRPr/>
            </a:pPr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  <a:ea typeface="Bariol" charset="0"/>
              <a:cs typeface="Bariol" charset="0"/>
            </a:endParaRPr>
          </a:p>
          <a:p>
            <a:pPr lvl="0">
              <a:defRPr/>
            </a:pPr>
            <a:r>
              <a:rPr lang="en-US" sz="2800" dirty="0">
                <a:solidFill>
                  <a:prstClr val="black"/>
                </a:solidFill>
                <a:latin typeface="Gill Sans MT" panose="020B0502020104020203" pitchFamily="34" charset="0"/>
                <a:ea typeface="Bariol" charset="0"/>
                <a:cs typeface="Bariol" charset="0"/>
              </a:rPr>
              <a:t/>
            </a:r>
            <a:br>
              <a:rPr lang="en-US" sz="2800" dirty="0">
                <a:solidFill>
                  <a:prstClr val="black"/>
                </a:solidFill>
                <a:latin typeface="Gill Sans MT" panose="020B0502020104020203" pitchFamily="34" charset="0"/>
                <a:ea typeface="Bariol" charset="0"/>
                <a:cs typeface="Bariol" charset="0"/>
              </a:rPr>
            </a:br>
            <a:r>
              <a:rPr lang="en-US" sz="2800" dirty="0">
                <a:solidFill>
                  <a:prstClr val="black"/>
                </a:solidFill>
                <a:latin typeface="Gill Sans MT" panose="020B0502020104020203" pitchFamily="34" charset="0"/>
                <a:ea typeface="Bariol" charset="0"/>
                <a:cs typeface="Bariol" charset="0"/>
              </a:rPr>
              <a:t>Can you create your own image with the same number of right angles?</a:t>
            </a:r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  <a:ea typeface="Bariol" charset="0"/>
              <a:cs typeface="Bariol" charset="0"/>
            </a:endParaRPr>
          </a:p>
        </p:txBody>
      </p:sp>
      <p:grpSp>
        <p:nvGrpSpPr>
          <p:cNvPr id="4" name="Group 3"/>
          <p:cNvGrpSpPr>
            <a:grpSpLocks noChangeAspect="1"/>
          </p:cNvGrpSpPr>
          <p:nvPr/>
        </p:nvGrpSpPr>
        <p:grpSpPr>
          <a:xfrm>
            <a:off x="3420796" y="2031762"/>
            <a:ext cx="2993789" cy="2658483"/>
            <a:chOff x="5804517" y="2789112"/>
            <a:chExt cx="1632858" cy="1449977"/>
          </a:xfrm>
        </p:grpSpPr>
        <p:sp>
          <p:nvSpPr>
            <p:cNvPr id="6" name="Rectangle 5"/>
            <p:cNvSpPr/>
            <p:nvPr/>
          </p:nvSpPr>
          <p:spPr>
            <a:xfrm>
              <a:off x="5804518" y="3294944"/>
              <a:ext cx="1632857" cy="944145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Flowchart: Manual Operation 14"/>
            <p:cNvSpPr/>
            <p:nvPr/>
          </p:nvSpPr>
          <p:spPr>
            <a:xfrm flipV="1">
              <a:off x="5804517" y="2908556"/>
              <a:ext cx="1632857" cy="386387"/>
            </a:xfrm>
            <a:prstGeom prst="flowChartManualOperation">
              <a:avLst/>
            </a:prstGeom>
            <a:solidFill>
              <a:schemeClr val="accent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5894318" y="3373409"/>
              <a:ext cx="420757" cy="32360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6442480" y="3761853"/>
              <a:ext cx="353684" cy="477186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6274781" y="2789112"/>
              <a:ext cx="164530" cy="119444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898874" y="3821181"/>
              <a:ext cx="420757" cy="32360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6414192" y="3373409"/>
              <a:ext cx="420757" cy="32360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6934066" y="3373409"/>
              <a:ext cx="420757" cy="32360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6934065" y="3806091"/>
              <a:ext cx="420757" cy="32360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68013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latin typeface="Gill Sans MT" panose="020B0502020104020203" pitchFamily="34" charset="0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US" sz="2800" dirty="0">
                <a:solidFill>
                  <a:prstClr val="black"/>
                </a:solidFill>
                <a:latin typeface="Gill Sans MT" panose="020B0502020104020203" pitchFamily="34" charset="0"/>
                <a:ea typeface="Bariol" charset="0"/>
                <a:cs typeface="Bariol" charset="0"/>
              </a:rPr>
              <a:t>Label the acute angles (A) and obtuse angles (O) on the diagram below</a:t>
            </a:r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  <a:ea typeface="Bariol" charset="0"/>
              <a:cs typeface="Bariol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3804866" y="2644222"/>
            <a:ext cx="31284" cy="311649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147888" y="3054596"/>
            <a:ext cx="3394384" cy="179886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3304311" y="3101523"/>
            <a:ext cx="2518414" cy="126702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3147888" y="4368551"/>
            <a:ext cx="3610225" cy="87597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9907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latin typeface="Gill Sans MT" panose="020B0502020104020203" pitchFamily="34" charset="0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US" sz="2800" dirty="0">
                <a:solidFill>
                  <a:prstClr val="black"/>
                </a:solidFill>
                <a:latin typeface="Gill Sans MT" panose="020B0502020104020203" pitchFamily="34" charset="0"/>
                <a:ea typeface="Bariol" charset="0"/>
                <a:cs typeface="Bariol" charset="0"/>
              </a:rPr>
              <a:t>Teddy describes a shape.</a:t>
            </a:r>
          </a:p>
          <a:p>
            <a:pPr lvl="0">
              <a:defRPr/>
            </a:pPr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  <a:ea typeface="Bariol" charset="0"/>
              <a:cs typeface="Bariol" charset="0"/>
            </a:endParaRPr>
          </a:p>
          <a:p>
            <a:pPr lvl="0">
              <a:defRPr/>
            </a:pPr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  <a:ea typeface="Bariol" charset="0"/>
              <a:cs typeface="Bariol" charset="0"/>
            </a:endParaRPr>
          </a:p>
          <a:p>
            <a:pPr lvl="0">
              <a:defRPr/>
            </a:pPr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  <a:ea typeface="Bariol" charset="0"/>
              <a:cs typeface="Bariol" charset="0"/>
            </a:endParaRPr>
          </a:p>
          <a:p>
            <a:pPr lvl="0">
              <a:defRPr/>
            </a:pPr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  <a:ea typeface="Bariol" charset="0"/>
              <a:cs typeface="Bariol" charset="0"/>
            </a:endParaRPr>
          </a:p>
          <a:p>
            <a:pPr lvl="0">
              <a:defRPr/>
            </a:pPr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  <a:ea typeface="Bariol" charset="0"/>
              <a:cs typeface="Bariol" charset="0"/>
            </a:endParaRPr>
          </a:p>
          <a:p>
            <a:pPr lvl="0">
              <a:defRPr/>
            </a:pPr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  <a:ea typeface="Bariol" charset="0"/>
              <a:cs typeface="Bariol" charset="0"/>
            </a:endParaRPr>
          </a:p>
          <a:p>
            <a:pPr lvl="0">
              <a:defRPr/>
            </a:pPr>
            <a:r>
              <a:rPr lang="en-US" sz="2800" dirty="0">
                <a:solidFill>
                  <a:prstClr val="black"/>
                </a:solidFill>
                <a:latin typeface="Gill Sans MT" panose="020B0502020104020203" pitchFamily="34" charset="0"/>
                <a:ea typeface="Bariol" charset="0"/>
                <a:cs typeface="Bariol" charset="0"/>
              </a:rPr>
              <a:t>What could Jack’s shape look like?</a:t>
            </a:r>
          </a:p>
          <a:p>
            <a:pPr lvl="0">
              <a:defRPr/>
            </a:pPr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  <a:ea typeface="Bariol" charset="0"/>
              <a:cs typeface="Bariol" charset="0"/>
            </a:endParaRPr>
          </a:p>
          <a:p>
            <a:pPr lvl="0">
              <a:defRPr/>
            </a:pPr>
            <a:r>
              <a:rPr lang="en-US" sz="2800" dirty="0">
                <a:solidFill>
                  <a:prstClr val="black"/>
                </a:solidFill>
                <a:latin typeface="Gill Sans MT" panose="020B0502020104020203" pitchFamily="34" charset="0"/>
                <a:ea typeface="Bariol" charset="0"/>
                <a:cs typeface="Bariol" charset="0"/>
              </a:rPr>
              <a:t>Describe a shape in terms of it’s angles for a friend to draw.</a:t>
            </a:r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  <a:ea typeface="Bariol" charset="0"/>
              <a:cs typeface="Bariol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473667" y="1884035"/>
            <a:ext cx="6958667" cy="1308400"/>
            <a:chOff x="1748910" y="1884035"/>
            <a:chExt cx="6958667" cy="1308400"/>
          </a:xfrm>
        </p:grpSpPr>
        <p:sp>
          <p:nvSpPr>
            <p:cNvPr id="6" name="Rounded Rectangular Callout 5"/>
            <p:cNvSpPr/>
            <p:nvPr/>
          </p:nvSpPr>
          <p:spPr>
            <a:xfrm>
              <a:off x="4243577" y="2076435"/>
              <a:ext cx="4464000" cy="1116000"/>
            </a:xfrm>
            <a:prstGeom prst="wedgeRoundRectCallout">
              <a:avLst>
                <a:gd name="adj1" fmla="val -68798"/>
                <a:gd name="adj2" fmla="val 23544"/>
                <a:gd name="adj3" fmla="val 16667"/>
              </a:avLst>
            </a:prstGeom>
            <a:solidFill>
              <a:srgbClr val="FF0000">
                <a:alpha val="30588"/>
              </a:srgbClr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 panose="020B0502020104020203" pitchFamily="34" charset="0"/>
                  <a:ea typeface="+mn-ea"/>
                  <a:cs typeface="+mn-cs"/>
                </a:rPr>
                <a:t>My shape has 3 right angles and 2 obtuse angles.</a:t>
              </a:r>
            </a:p>
          </p:txBody>
        </p:sp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1748910" y="1884035"/>
              <a:ext cx="1791503" cy="13084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78934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latin typeface="Gill Sans MT" panose="020B0502020104020203" pitchFamily="34" charset="0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US" sz="2800" dirty="0">
                <a:solidFill>
                  <a:prstClr val="black"/>
                </a:solidFill>
                <a:latin typeface="Gill Sans MT" panose="020B0502020104020203" pitchFamily="34" charset="0"/>
                <a:ea typeface="Bariol" charset="0"/>
                <a:cs typeface="Bariol" charset="0"/>
              </a:rPr>
              <a:t>Alex measures the line.</a:t>
            </a:r>
          </a:p>
          <a:p>
            <a:pPr lvl="0">
              <a:defRPr/>
            </a:pPr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  <a:ea typeface="Bariol" charset="0"/>
              <a:cs typeface="Bariol" charset="0"/>
            </a:endParaRPr>
          </a:p>
          <a:p>
            <a:pPr lvl="0">
              <a:defRPr/>
            </a:pPr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  <a:ea typeface="Bariol" charset="0"/>
              <a:cs typeface="Bariol" charset="0"/>
            </a:endParaRPr>
          </a:p>
          <a:p>
            <a:pPr lvl="0">
              <a:defRPr/>
            </a:pPr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  <a:ea typeface="Bariol" charset="0"/>
              <a:cs typeface="Bariol" charset="0"/>
            </a:endParaRPr>
          </a:p>
          <a:p>
            <a:pPr lvl="0">
              <a:defRPr/>
            </a:pPr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  <a:ea typeface="Bariol" charset="0"/>
              <a:cs typeface="Bariol" charset="0"/>
            </a:endParaRPr>
          </a:p>
          <a:p>
            <a:pPr lvl="0">
              <a:defRPr/>
            </a:pPr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  <a:ea typeface="Bariol" charset="0"/>
              <a:cs typeface="Bariol" charset="0"/>
            </a:endParaRPr>
          </a:p>
          <a:p>
            <a:pPr lvl="0">
              <a:defRPr/>
            </a:pPr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  <a:ea typeface="Bariol" charset="0"/>
              <a:cs typeface="Bariol" charset="0"/>
            </a:endParaRPr>
          </a:p>
          <a:p>
            <a:pPr lvl="0">
              <a:defRPr/>
            </a:pPr>
            <a:r>
              <a:rPr lang="en-US" sz="2800" dirty="0">
                <a:solidFill>
                  <a:prstClr val="black"/>
                </a:solidFill>
                <a:latin typeface="Gill Sans MT" panose="020B0502020104020203" pitchFamily="34" charset="0"/>
                <a:ea typeface="Bariol" charset="0"/>
                <a:cs typeface="Bariol" charset="0"/>
              </a:rPr>
              <a:t>She says it is 10 cm</a:t>
            </a:r>
            <a:r>
              <a:rPr lang="en-US" sz="2800" i="1" dirty="0">
                <a:solidFill>
                  <a:prstClr val="black"/>
                </a:solidFill>
                <a:latin typeface="Gill Sans MT" panose="020B0502020104020203" pitchFamily="34" charset="0"/>
                <a:ea typeface="Bariol" charset="0"/>
                <a:cs typeface="Bariol" charset="0"/>
              </a:rPr>
              <a:t>  </a:t>
            </a:r>
            <a:r>
              <a:rPr lang="en-US" sz="2800" dirty="0">
                <a:solidFill>
                  <a:prstClr val="black"/>
                </a:solidFill>
                <a:latin typeface="Gill Sans MT" panose="020B0502020104020203" pitchFamily="34" charset="0"/>
                <a:ea typeface="Bariol" charset="0"/>
                <a:cs typeface="Bariol" charset="0"/>
              </a:rPr>
              <a:t>4 mm</a:t>
            </a:r>
          </a:p>
          <a:p>
            <a:pPr lvl="0">
              <a:defRPr/>
            </a:pPr>
            <a:endParaRPr lang="en-US" sz="2800" i="1" dirty="0">
              <a:solidFill>
                <a:prstClr val="black"/>
              </a:solidFill>
              <a:latin typeface="Gill Sans MT" panose="020B0502020104020203" pitchFamily="34" charset="0"/>
              <a:ea typeface="Bariol" charset="0"/>
              <a:cs typeface="Bariol" charset="0"/>
            </a:endParaRPr>
          </a:p>
          <a:p>
            <a:pPr lvl="0">
              <a:defRPr/>
            </a:pPr>
            <a:r>
              <a:rPr lang="en-US" sz="2800" dirty="0">
                <a:solidFill>
                  <a:prstClr val="black"/>
                </a:solidFill>
                <a:latin typeface="Gill Sans MT" panose="020B0502020104020203" pitchFamily="34" charset="0"/>
                <a:ea typeface="Bariol" charset="0"/>
                <a:cs typeface="Bariol" charset="0"/>
              </a:rPr>
              <a:t>Is Alex correct?</a:t>
            </a:r>
          </a:p>
          <a:p>
            <a:pPr lvl="0">
              <a:defRPr/>
            </a:pPr>
            <a:r>
              <a:rPr lang="en-US" sz="2800" dirty="0">
                <a:solidFill>
                  <a:prstClr val="black"/>
                </a:solidFill>
                <a:latin typeface="Gill Sans MT" panose="020B0502020104020203" pitchFamily="34" charset="0"/>
                <a:ea typeface="Bariol" charset="0"/>
                <a:cs typeface="Bariol" charset="0"/>
              </a:rPr>
              <a:t>Explain why.</a:t>
            </a:r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  <a:ea typeface="Bariol" charset="0"/>
              <a:cs typeface="Bariol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0702" y="1980014"/>
            <a:ext cx="7311891" cy="1510693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>
            <a:off x="1353693" y="1834707"/>
            <a:ext cx="4816127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9857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7BBA110A-F0D6-4815-A530-12842E058620}" vid="{DBCC5AE0-762A-486A-A91B-EF3AE4503DE8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6" ma:contentTypeDescription="Create a new document." ma:contentTypeScope="" ma:versionID="2245d72f9f22c961ac9c11b4021a29a4">
  <xsd:schema xmlns:xsd="http://www.w3.org/2001/XMLSchema" xmlns:xs="http://www.w3.org/2001/XMLSchema" xmlns:p="http://schemas.microsoft.com/office/2006/metadata/properties" xmlns:ns3="522d4c35-b548-4432-90ae-af4376e1c4b4" targetNamespace="http://schemas.microsoft.com/office/2006/metadata/properties" ma:root="true" ma:fieldsID="c713bd9f538da43dbf4536b41f920277" ns3:_="">
    <xsd:import namespace="522d4c35-b548-4432-90ae-af4376e1c4b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733C0BC-C241-46AF-963C-CBDED36083B0}">
  <ds:schemaRefs>
    <ds:schemaRef ds:uri="http://schemas.microsoft.com/office/2006/documentManagement/types"/>
    <ds:schemaRef ds:uri="522d4c35-b548-4432-90ae-af4376e1c4b4"/>
    <ds:schemaRef ds:uri="http://schemas.microsoft.com/office/2006/metadata/properties"/>
    <ds:schemaRef ds:uri="http://purl.org/dc/terms/"/>
    <ds:schemaRef ds:uri="http://purl.org/dc/dcmitype/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EC4A12B6-53FC-4652-B09C-9D089BA126C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79A85AF-D0F0-4964-95F2-C3766E35481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2459</TotalTime>
  <Words>693</Words>
  <Application>Microsoft Office PowerPoint</Application>
  <PresentationFormat>A4 Paper (210x297 mm)</PresentationFormat>
  <Paragraphs>279</Paragraphs>
  <Slides>24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32" baseType="lpstr">
      <vt:lpstr>Arial</vt:lpstr>
      <vt:lpstr>Bariol</vt:lpstr>
      <vt:lpstr>Calibri</vt:lpstr>
      <vt:lpstr>Calibri Light</vt:lpstr>
      <vt:lpstr>Gill Sans MT</vt:lpstr>
      <vt:lpstr>Times New Roman</vt:lpstr>
      <vt:lpstr>Custom Design</vt:lpstr>
      <vt:lpstr>2_Office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Trinity Academy Halifax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 Brown</dc:creator>
  <cp:lastModifiedBy>James Clegg</cp:lastModifiedBy>
  <cp:revision>119</cp:revision>
  <dcterms:created xsi:type="dcterms:W3CDTF">2019-02-04T08:17:32Z</dcterms:created>
  <dcterms:modified xsi:type="dcterms:W3CDTF">2020-03-18T12:06:33Z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