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1"/>
  </p:handoutMasterIdLst>
  <p:sldIdLst>
    <p:sldId id="269" r:id="rId2"/>
    <p:sldId id="257" r:id="rId3"/>
    <p:sldId id="267" r:id="rId4"/>
    <p:sldId id="262" r:id="rId5"/>
    <p:sldId id="260" r:id="rId6"/>
    <p:sldId id="261" r:id="rId7"/>
    <p:sldId id="277" r:id="rId8"/>
    <p:sldId id="278" r:id="rId9"/>
    <p:sldId id="264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7" autoAdjust="0"/>
    <p:restoredTop sz="94660"/>
  </p:normalViewPr>
  <p:slideViewPr>
    <p:cSldViewPr>
      <p:cViewPr>
        <p:scale>
          <a:sx n="94" d="100"/>
          <a:sy n="94" d="100"/>
        </p:scale>
        <p:origin x="-134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215D4-CCBB-46F6-978A-F8F3F065ABD0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536B2-0061-4DDC-B655-F55BDF1E4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372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2.doc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eyfs.info/tapestry-info/introduction#vide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09800"/>
            <a:ext cx="7162800" cy="1600200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Welcome to 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3600" dirty="0">
                <a:latin typeface="Comic Sans MS" panose="030F0702030302020204" pitchFamily="66" charset="0"/>
              </a:rPr>
              <a:t>Reception Class</a:t>
            </a:r>
            <a:br>
              <a:rPr lang="en-GB" sz="3600" dirty="0">
                <a:latin typeface="Comic Sans MS" panose="030F0702030302020204" pitchFamily="66" charset="0"/>
              </a:rPr>
            </a:b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6400800" cy="2667000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Class Teachers: Mrs Emma Hutchinson &amp; </a:t>
            </a:r>
          </a:p>
          <a:p>
            <a:r>
              <a:rPr lang="en-US" dirty="0">
                <a:latin typeface="Comic Sans MS" panose="030F0702030302020204" pitchFamily="66" charset="0"/>
              </a:rPr>
              <a:t>EYFS Teaching Assistant: </a:t>
            </a:r>
            <a:r>
              <a:rPr lang="en-US" dirty="0" err="1">
                <a:latin typeface="Comic Sans MS" panose="030F0702030302020204" pitchFamily="66" charset="0"/>
              </a:rPr>
              <a:t>Mrs</a:t>
            </a:r>
            <a:r>
              <a:rPr lang="en-US" dirty="0">
                <a:latin typeface="Comic Sans MS" panose="030F0702030302020204" pitchFamily="66" charset="0"/>
              </a:rPr>
              <a:t> Gillian </a:t>
            </a:r>
            <a:r>
              <a:rPr lang="en-US" dirty="0" err="1">
                <a:latin typeface="Comic Sans MS" panose="030F0702030302020204" pitchFamily="66" charset="0"/>
              </a:rPr>
              <a:t>Morphet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EYFS Lead: </a:t>
            </a:r>
            <a:r>
              <a:rPr lang="en-US" dirty="0" err="1">
                <a:latin typeface="Comic Sans MS" panose="030F0702030302020204" pitchFamily="66" charset="0"/>
              </a:rPr>
              <a:t>Mrs</a:t>
            </a:r>
            <a:r>
              <a:rPr lang="en-US" dirty="0">
                <a:latin typeface="Comic Sans MS" panose="030F0702030302020204" pitchFamily="66" charset="0"/>
              </a:rPr>
              <a:t> Victoria Rutherford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Executive Head teacher: Mrs Suzanne Hart</a:t>
            </a:r>
          </a:p>
          <a:p>
            <a:r>
              <a:rPr lang="en-GB" dirty="0">
                <a:latin typeface="Comic Sans MS" panose="030F0702030302020204" pitchFamily="66" charset="0"/>
              </a:rPr>
              <a:t>Deputy Head teacher: Miss Emma </a:t>
            </a:r>
            <a:r>
              <a:rPr lang="en-GB" dirty="0" err="1">
                <a:latin typeface="Comic Sans MS" panose="030F0702030302020204" pitchFamily="66" charset="0"/>
              </a:rPr>
              <a:t>Florek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Executive SEND Leader: Miss Louise Storey</a:t>
            </a:r>
          </a:p>
          <a:p>
            <a:r>
              <a:rPr lang="en-GB" dirty="0">
                <a:latin typeface="Comic Sans MS" panose="030F0702030302020204" pitchFamily="66" charset="0"/>
              </a:rPr>
              <a:t>Office Manager: Mrs Sue Steele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1" y="304800"/>
            <a:ext cx="19304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90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17"/>
            <a:ext cx="8229600" cy="1143000"/>
          </a:xfrm>
        </p:spPr>
        <p:txBody>
          <a:bodyPr/>
          <a:lstStyle/>
          <a:p>
            <a:r>
              <a:rPr lang="en-GB" b="1" dirty="0">
                <a:latin typeface="Comic Sans MS" panose="030F0702030302020204" pitchFamily="66" charset="0"/>
              </a:rPr>
              <a:t>School Vision and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GB" sz="9600" b="1" i="1" dirty="0">
                <a:solidFill>
                  <a:srgbClr val="00B050"/>
                </a:solidFill>
                <a:latin typeface="Apple Chancery" panose="03020702040506060504" pitchFamily="66" charset="0"/>
              </a:rPr>
              <a:t>With God’s guidance</a:t>
            </a:r>
            <a:endParaRPr lang="en-GB" sz="9600" b="1" dirty="0">
              <a:solidFill>
                <a:srgbClr val="00B050"/>
              </a:solidFill>
              <a:latin typeface="Apple Chancery" panose="03020702040506060504" pitchFamily="66" charset="0"/>
            </a:endParaRPr>
          </a:p>
          <a:p>
            <a:pPr marL="0" indent="0" algn="ctr">
              <a:buNone/>
            </a:pPr>
            <a:r>
              <a:rPr lang="en-GB" sz="9600" b="1" i="1" dirty="0">
                <a:solidFill>
                  <a:srgbClr val="00B050"/>
                </a:solidFill>
                <a:latin typeface="Apple Chancery" panose="03020702040506060504" pitchFamily="66" charset="0"/>
              </a:rPr>
              <a:t>we strive every day</a:t>
            </a:r>
            <a:endParaRPr lang="en-GB" sz="9600" b="1" dirty="0">
              <a:solidFill>
                <a:srgbClr val="00B050"/>
              </a:solidFill>
              <a:latin typeface="Apple Chancery" panose="03020702040506060504" pitchFamily="66" charset="0"/>
            </a:endParaRPr>
          </a:p>
          <a:p>
            <a:pPr marL="0" indent="0" algn="ctr">
              <a:buNone/>
            </a:pPr>
            <a:r>
              <a:rPr lang="en-GB" sz="9600" b="1" i="1" dirty="0">
                <a:solidFill>
                  <a:srgbClr val="00B050"/>
                </a:solidFill>
                <a:latin typeface="Apple Chancery" panose="03020702040506060504" pitchFamily="66" charset="0"/>
              </a:rPr>
              <a:t>to be</a:t>
            </a:r>
            <a:endParaRPr lang="en-GB" sz="9600" b="1" dirty="0">
              <a:solidFill>
                <a:srgbClr val="00B050"/>
              </a:solidFill>
              <a:latin typeface="Apple Chancery" panose="03020702040506060504" pitchFamily="66" charset="0"/>
            </a:endParaRPr>
          </a:p>
          <a:p>
            <a:pPr marL="0" indent="0" algn="ctr">
              <a:buNone/>
            </a:pPr>
            <a:r>
              <a:rPr lang="en-GB" sz="9600" b="1" i="1" dirty="0">
                <a:solidFill>
                  <a:srgbClr val="00B050"/>
                </a:solidFill>
                <a:latin typeface="Apple Chancery" panose="03020702040506060504" pitchFamily="66" charset="0"/>
              </a:rPr>
              <a:t>‘the best that we can be’.</a:t>
            </a:r>
          </a:p>
          <a:p>
            <a:pPr marL="0" indent="0" algn="ctr">
              <a:buNone/>
            </a:pPr>
            <a:endParaRPr lang="en-GB" b="1" dirty="0">
              <a:solidFill>
                <a:srgbClr val="00B050"/>
              </a:solidFill>
              <a:latin typeface="Apple Chancery" panose="03020702040506060504" pitchFamily="66" charset="0"/>
            </a:endParaRP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promote our Christian Values of </a:t>
            </a:r>
            <a:r>
              <a:rPr lang="en-GB" sz="6400" dirty="0">
                <a:solidFill>
                  <a:srgbClr val="FF0000"/>
                </a:solidFill>
                <a:latin typeface="Comic Sans MS" panose="030F0702030302020204" pitchFamily="66" charset="0"/>
              </a:rPr>
              <a:t>friendship, respect, forgiveness, thankfulness and truth</a:t>
            </a:r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, and prepare children for their place in society and as lifelong learners.</a:t>
            </a:r>
          </a:p>
          <a:p>
            <a:pPr marL="0" indent="0">
              <a:buNone/>
            </a:pPr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 </a:t>
            </a: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provide an inviting, inclusive and friendly school environment where all members of the whole school community are valued and respect one another.</a:t>
            </a:r>
          </a:p>
          <a:p>
            <a:endParaRPr lang="en-GB" sz="64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provide quality teaching and learning in a safe and nurturing environment allowing each child to develop, personally, physically and academically to his or her full potential.</a:t>
            </a:r>
          </a:p>
          <a:p>
            <a:endParaRPr lang="en-GB" sz="64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emphasise the basic skills of mathematics, language and reading, within a creative curriculum which supports, develops and values the skills and interests of all children.</a:t>
            </a:r>
          </a:p>
          <a:p>
            <a:endParaRPr lang="en-GB" sz="64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be dedicated to continuous improvement, challenging ourselves and always aspiring to be  “the best we can be.”</a:t>
            </a:r>
            <a:r>
              <a:rPr lang="en-GB" b="1" i="1" dirty="0">
                <a:solidFill>
                  <a:schemeClr val="tx2"/>
                </a:solidFill>
                <a:latin typeface="Comic Sans MS" panose="030F0702030302020204" pitchFamily="66" charset="0"/>
              </a:rPr>
              <a:t> </a:t>
            </a:r>
            <a:endParaRPr lang="en-GB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138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605" y="152400"/>
            <a:ext cx="8229600" cy="1143000"/>
          </a:xfrm>
        </p:spPr>
        <p:txBody>
          <a:bodyPr/>
          <a:lstStyle/>
          <a:p>
            <a:r>
              <a:rPr lang="en-GB" b="1" dirty="0">
                <a:latin typeface="Comic Sans MS" panose="030F0702030302020204" pitchFamily="66" charset="0"/>
              </a:rPr>
              <a:t>Behaviour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962705" y="1783672"/>
            <a:ext cx="5105400" cy="3429000"/>
          </a:xfrm>
          <a:prstGeom prst="rect">
            <a:avLst/>
          </a:prstGeom>
          <a:solidFill>
            <a:srgbClr val="FFFFFF"/>
          </a:solidFill>
          <a:ln w="152400" cmpd="tri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pperplate Gothic Bold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CALM SCHOOL CODE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SPEAK NICELY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LISTEN CAREFULLY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ACT KINDLY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MOVE CALMLY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91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GB" b="1" dirty="0">
                <a:latin typeface="Comic Sans MS" panose="030F0702030302020204" pitchFamily="66" charset="0"/>
              </a:rPr>
              <a:t>Early Years Curriculum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671" y="1164609"/>
            <a:ext cx="7020676" cy="501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998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031" y="76200"/>
            <a:ext cx="8229600" cy="990600"/>
          </a:xfrm>
        </p:spPr>
        <p:txBody>
          <a:bodyPr/>
          <a:lstStyle/>
          <a:p>
            <a:r>
              <a:rPr lang="en-GB" b="1" dirty="0">
                <a:latin typeface="Comic Sans MS" panose="030F0702030302020204" pitchFamily="66" charset="0"/>
              </a:rPr>
              <a:t>A Day in Reception</a:t>
            </a:r>
          </a:p>
        </p:txBody>
      </p:sp>
      <p:pic>
        <p:nvPicPr>
          <p:cNvPr id="1030" name="Picture 6" descr="https://s-media-cache-ak0.pinimg.com/736x/8b/88/18/8b8818a7df598cf3668303c3752340f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6868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42657"/>
              </p:ext>
            </p:extLst>
          </p:nvPr>
        </p:nvGraphicFramePr>
        <p:xfrm>
          <a:off x="1574800" y="2103438"/>
          <a:ext cx="5934075" cy="357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Document" r:id="rId4" imgW="6341727" imgH="3811976" progId="Word.Document.12">
                  <p:embed/>
                </p:oleObj>
              </mc:Choice>
              <mc:Fallback>
                <p:oleObj name="Document" r:id="rId4" imgW="6341727" imgH="3811976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2103438"/>
                        <a:ext cx="5934075" cy="35766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2952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GB" b="1" dirty="0">
                <a:latin typeface="+mj-lt"/>
              </a:rPr>
              <a:t>A Day in Reception</a:t>
            </a:r>
          </a:p>
        </p:txBody>
      </p:sp>
      <p:pic>
        <p:nvPicPr>
          <p:cNvPr id="5" name="Picture 6" descr="https://s-media-cache-ak0.pinimg.com/736x/8b/88/18/8b8818a7df598cf3668303c3752340f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86868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49337"/>
              </p:ext>
            </p:extLst>
          </p:nvPr>
        </p:nvGraphicFramePr>
        <p:xfrm>
          <a:off x="1570038" y="2239963"/>
          <a:ext cx="5562600" cy="309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Document" r:id="rId4" imgW="4583173" imgH="2549196" progId="Word.Document.12">
                  <p:embed/>
                </p:oleObj>
              </mc:Choice>
              <mc:Fallback>
                <p:oleObj name="Document" r:id="rId4" imgW="4583173" imgH="254919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70038" y="2239963"/>
                        <a:ext cx="5562600" cy="3094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00200" y="5257800"/>
            <a:ext cx="50292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141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B2267C-6B4D-45B2-B695-779ABE72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Your child will need: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2EE264D-DE2A-4923-97C5-118231886FC9}"/>
              </a:ext>
            </a:extLst>
          </p:cNvPr>
          <p:cNvSpPr/>
          <p:nvPr/>
        </p:nvSpPr>
        <p:spPr>
          <a:xfrm>
            <a:off x="1295400" y="1687258"/>
            <a:ext cx="6934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Each day your child will need: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A named warm, waterproof coat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A named water bottle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Reading folder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GB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To stay in school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A spare change of clothes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Wellies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P.E. clothes</a:t>
            </a:r>
          </a:p>
          <a:p>
            <a:pPr>
              <a:defRPr/>
            </a:pP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Please make sure everything is clearly labelled!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080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ADFF62-BC0F-4CD7-81CD-3AA9CF5E2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Transition routines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158F2A-5F5B-49D0-A717-7C4C82C5F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Mrs </a:t>
            </a:r>
            <a:r>
              <a:rPr lang="en-GB" dirty="0" smtClean="0"/>
              <a:t>Hutchinson</a:t>
            </a:r>
            <a:r>
              <a:rPr lang="en-GB" dirty="0" smtClean="0"/>
              <a:t> </a:t>
            </a:r>
            <a:r>
              <a:rPr lang="en-GB" dirty="0"/>
              <a:t>to contact nursery and pre-school </a:t>
            </a:r>
            <a:r>
              <a:rPr lang="en-GB" dirty="0" smtClean="0"/>
              <a:t>settings </a:t>
            </a:r>
            <a:r>
              <a:rPr lang="en-GB" dirty="0"/>
              <a:t>to ensure a smooth </a:t>
            </a:r>
            <a:r>
              <a:rPr lang="en-GB" dirty="0" smtClean="0"/>
              <a:t>handover.</a:t>
            </a:r>
            <a:endParaRPr lang="en-GB" dirty="0"/>
          </a:p>
          <a:p>
            <a:r>
              <a:rPr lang="en-GB" dirty="0" smtClean="0"/>
              <a:t>Tuesday </a:t>
            </a:r>
            <a:r>
              <a:rPr lang="en-GB" dirty="0"/>
              <a:t>12</a:t>
            </a:r>
            <a:r>
              <a:rPr lang="en-GB" baseline="30000" dirty="0"/>
              <a:t>th</a:t>
            </a:r>
            <a:r>
              <a:rPr lang="en-GB" dirty="0"/>
              <a:t> July – Transfer day 8:55am-12:00pm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xmlns="" id="{7C907908-AFB0-4F09-8539-4C686B52E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41456">
            <a:off x="884775" y="4213517"/>
            <a:ext cx="176212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20D1F3A-A4F2-426A-AECA-9F7B5D534E7F}"/>
              </a:ext>
            </a:extLst>
          </p:cNvPr>
          <p:cNvSpPr/>
          <p:nvPr/>
        </p:nvSpPr>
        <p:spPr>
          <a:xfrm>
            <a:off x="2590800" y="3971742"/>
            <a:ext cx="487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On transfer day all of the children will receive their own  ‘Everywhere Bear’.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AA52509A-BD20-47B2-90B4-DC2720254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4284" y="4661093"/>
            <a:ext cx="176212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4567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GB" b="1" dirty="0">
                <a:latin typeface="Comic Sans MS" panose="030F0702030302020204" pitchFamily="66" charset="0"/>
              </a:rPr>
              <a:t>Links with Home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769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We want you to be part of the learning journey of your child.</a:t>
            </a:r>
          </a:p>
          <a:p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Parent appointments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Informal discussion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Displays of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Stay and Play Sessions **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Topic information and letters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Annual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Information on the School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Twitter - @</a:t>
            </a:r>
            <a:r>
              <a:rPr lang="en-GB" dirty="0" err="1">
                <a:solidFill>
                  <a:srgbClr val="FF0000"/>
                </a:solidFill>
                <a:latin typeface="Comic Sans MS" panose="030F0702030302020204" pitchFamily="66" charset="0"/>
              </a:rPr>
              <a:t>BroomhaughCe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A very valuable way of sharing the “Learning Journey” is through our online learning journal called Tapestry.</a:t>
            </a:r>
          </a:p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3078" name="Picture 1" descr="http://eyfs.info/forums/public/img/logos/Tapestrylogo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5029200"/>
            <a:ext cx="6273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4024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646</TotalTime>
  <Words>272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Executive</vt:lpstr>
      <vt:lpstr>Microsoft Word Document</vt:lpstr>
      <vt:lpstr>Document</vt:lpstr>
      <vt:lpstr>Welcome to  Reception Class </vt:lpstr>
      <vt:lpstr>School Vision and Aims</vt:lpstr>
      <vt:lpstr>Behaviour Policy</vt:lpstr>
      <vt:lpstr>Early Years Curriculum</vt:lpstr>
      <vt:lpstr>A Day in Reception</vt:lpstr>
      <vt:lpstr>A Day in Reception</vt:lpstr>
      <vt:lpstr>Your child will need:</vt:lpstr>
      <vt:lpstr>Transition routines</vt:lpstr>
      <vt:lpstr>Links with Home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Corbridge Church of England  First School  Nursery</dc:title>
  <dc:creator>Ainsley, Jennifer</dc:creator>
  <cp:lastModifiedBy>Emma Hutchinson</cp:lastModifiedBy>
  <cp:revision>47</cp:revision>
  <cp:lastPrinted>2015-06-17T16:41:34Z</cp:lastPrinted>
  <dcterms:created xsi:type="dcterms:W3CDTF">2006-08-16T00:00:00Z</dcterms:created>
  <dcterms:modified xsi:type="dcterms:W3CDTF">2022-06-13T12:14:20Z</dcterms:modified>
</cp:coreProperties>
</file>