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9"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3piZWJFBOpys0mpQg8ArkdNR/R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5" name="Google Shape;155;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endParaRPr lang="en-GB"/>
          </a:p>
        </p:txBody>
      </p:sp>
      <p:sp>
        <p:nvSpPr>
          <p:cNvPr id="5" name="Footer Placeholder 4"/>
          <p:cNvSpPr>
            <a:spLocks noGrp="1"/>
          </p:cNvSpPr>
          <p:nvPr>
            <p:ph type="ftr" sz="quarter" idx="11"/>
          </p:nvPr>
        </p:nvSpPr>
        <p:spPr>
          <a:xfrm>
            <a:off x="1371600" y="4323845"/>
            <a:ext cx="6400800" cy="365125"/>
          </a:xfrm>
        </p:spPr>
        <p:txBody>
          <a:bodyPr/>
          <a:lstStyle/>
          <a:p>
            <a:endParaRPr lang="en-GB"/>
          </a:p>
        </p:txBody>
      </p:sp>
      <p:sp>
        <p:nvSpPr>
          <p:cNvPr id="6" name="Slide Number Placeholder 5"/>
          <p:cNvSpPr>
            <a:spLocks noGrp="1"/>
          </p:cNvSpPr>
          <p:nvPr>
            <p:ph type="sldNum" sz="quarter" idx="12"/>
          </p:nvPr>
        </p:nvSpPr>
        <p:spPr>
          <a:xfrm>
            <a:off x="8077200" y="1430866"/>
            <a:ext cx="2743200"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97825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553307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025189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9941"/>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7250943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endParaRPr lang="en-GB"/>
          </a:p>
        </p:txBody>
      </p:sp>
      <p:sp>
        <p:nvSpPr>
          <p:cNvPr id="6" name="Footer Placeholder 5"/>
          <p:cNvSpPr>
            <a:spLocks noGrp="1"/>
          </p:cNvSpPr>
          <p:nvPr>
            <p:ph type="ftr" sz="quarter" idx="11"/>
          </p:nvPr>
        </p:nvSpPr>
        <p:spPr>
          <a:xfrm>
            <a:off x="685800" y="378883"/>
            <a:ext cx="6991492" cy="365125"/>
          </a:xfrm>
        </p:spPr>
        <p:txBody>
          <a:bodyPr/>
          <a:lstStyle/>
          <a:p>
            <a:endParaRPr lang="en-GB"/>
          </a:p>
        </p:txBody>
      </p:sp>
      <p:sp>
        <p:nvSpPr>
          <p:cNvPr id="7" name="Slide Number Placeholder 6"/>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6542361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1573617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435160243"/>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461236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0"/>
            <a:ext cx="6991492" cy="36512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39222105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510697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endParaRPr lang="en-GB"/>
          </a:p>
        </p:txBody>
      </p:sp>
      <p:sp>
        <p:nvSpPr>
          <p:cNvPr id="5" name="Footer Placeholder 4"/>
          <p:cNvSpPr>
            <a:spLocks noGrp="1"/>
          </p:cNvSpPr>
          <p:nvPr>
            <p:ph type="ftr" sz="quarter" idx="11"/>
          </p:nvPr>
        </p:nvSpPr>
        <p:spPr>
          <a:xfrm>
            <a:off x="685800" y="381001"/>
            <a:ext cx="6991492" cy="364065"/>
          </a:xfrm>
        </p:spPr>
        <p:txBody>
          <a:bodyPr/>
          <a:lstStyle/>
          <a:p>
            <a:endParaRPr lang="en-GB"/>
          </a:p>
        </p:txBody>
      </p:sp>
      <p:sp>
        <p:nvSpPr>
          <p:cNvPr id="6" name="Slide Number Placeholder 5"/>
          <p:cNvSpPr>
            <a:spLocks noGrp="1"/>
          </p:cNvSpPr>
          <p:nvPr>
            <p:ph type="sldNum" sz="quarter" idx="12"/>
          </p:nvPr>
        </p:nvSpPr>
        <p:spPr>
          <a:xfrm>
            <a:off x="10862452" y="381000"/>
            <a:ext cx="643748" cy="365125"/>
          </a:xfrm>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8484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688150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83564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03837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1342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1218657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63397433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marL="0" lvl="0" indent="0" algn="ct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25875267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
          <p:cNvSpPr txBox="1">
            <a:spLocks noGrp="1"/>
          </p:cNvSpPr>
          <p:nvPr>
            <p:ph type="ctrTitle"/>
          </p:nvPr>
        </p:nvSpPr>
        <p:spPr>
          <a:xfrm>
            <a:off x="2550319" y="3160770"/>
            <a:ext cx="7091361" cy="2793906"/>
          </a:xfrm>
          <a:prstGeom prst="rect">
            <a:avLst/>
          </a:prstGeom>
          <a:noFill/>
          <a:ln>
            <a:noFill/>
          </a:ln>
        </p:spPr>
        <p:txBody>
          <a:bodyPr spcFirstLastPara="1" wrap="square" lIns="91425" tIns="45700" rIns="91425" bIns="45700" anchor="b" anchorCtr="0">
            <a:normAutofit/>
          </a:bodyPr>
          <a:lstStyle/>
          <a:p>
            <a:pPr marL="0" lvl="0" indent="0" algn="ctr" rtl="0">
              <a:lnSpc>
                <a:spcPct val="80000"/>
              </a:lnSpc>
              <a:spcBef>
                <a:spcPts val="0"/>
              </a:spcBef>
              <a:spcAft>
                <a:spcPts val="0"/>
              </a:spcAft>
              <a:buClr>
                <a:schemeClr val="dk1"/>
              </a:buClr>
              <a:buSzPts val="6600"/>
              <a:buFont typeface="Arial"/>
              <a:buNone/>
            </a:pPr>
            <a:r>
              <a:rPr lang="en-GB" dirty="0"/>
              <a:t>Welcome to </a:t>
            </a:r>
            <a:br>
              <a:rPr lang="en-GB" dirty="0"/>
            </a:br>
            <a:r>
              <a:rPr lang="en-GB" dirty="0"/>
              <a:t>Year 4 </a:t>
            </a:r>
            <a:endParaRPr dirty="0"/>
          </a:p>
        </p:txBody>
      </p:sp>
      <p:pic>
        <p:nvPicPr>
          <p:cNvPr id="91" name="Google Shape;91;p1" descr="Description: school logo coloured"/>
          <p:cNvPicPr preferRelativeResize="0"/>
          <p:nvPr/>
        </p:nvPicPr>
        <p:blipFill rotWithShape="1">
          <a:blip r:embed="rId3">
            <a:alphaModFix/>
          </a:blip>
          <a:srcRect/>
          <a:stretch/>
        </p:blipFill>
        <p:spPr>
          <a:xfrm>
            <a:off x="4630051" y="568557"/>
            <a:ext cx="2931895" cy="2978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9"/>
          <p:cNvSpPr txBox="1">
            <a:spLocks noGrp="1"/>
          </p:cNvSpPr>
          <p:nvPr>
            <p:ph type="title"/>
          </p:nvPr>
        </p:nvSpPr>
        <p:spPr>
          <a:xfrm>
            <a:off x="450166" y="304800"/>
            <a:ext cx="11130647"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6000"/>
              <a:buFont typeface="Arial"/>
              <a:buNone/>
            </a:pPr>
            <a:r>
              <a:rPr lang="en-GB" sz="3600" b="1" dirty="0"/>
              <a:t>Spelling</a:t>
            </a:r>
            <a:endParaRPr sz="3600" dirty="0"/>
          </a:p>
        </p:txBody>
      </p:sp>
      <p:sp>
        <p:nvSpPr>
          <p:cNvPr id="140" name="Google Shape;140;p9"/>
          <p:cNvSpPr txBox="1">
            <a:spLocks noGrp="1"/>
          </p:cNvSpPr>
          <p:nvPr>
            <p:ph idx="1"/>
          </p:nvPr>
        </p:nvSpPr>
        <p:spPr>
          <a:xfrm>
            <a:off x="562708" y="1600200"/>
            <a:ext cx="11018105" cy="4114800"/>
          </a:xfrm>
          <a:prstGeom prst="rect">
            <a:avLst/>
          </a:prstGeom>
          <a:noFill/>
          <a:ln>
            <a:noFill/>
          </a:ln>
        </p:spPr>
        <p:txBody>
          <a:bodyPr spcFirstLastPara="1" wrap="square" lIns="91425" tIns="45700" rIns="91425" bIns="45700" anchor="t" anchorCtr="0">
            <a:normAutofit/>
          </a:bodyPr>
          <a:lstStyle/>
          <a:p>
            <a:pPr marL="274320" lvl="0" indent="-127000" algn="l" rtl="0">
              <a:lnSpc>
                <a:spcPct val="90000"/>
              </a:lnSpc>
              <a:spcBef>
                <a:spcPts val="0"/>
              </a:spcBef>
              <a:spcAft>
                <a:spcPts val="0"/>
              </a:spcAft>
              <a:buClr>
                <a:schemeClr val="dk1"/>
              </a:buClr>
              <a:buSzPts val="1600"/>
              <a:buNone/>
            </a:pPr>
            <a:endParaRPr dirty="0"/>
          </a:p>
          <a:p>
            <a:pPr marL="274320" lvl="0" indent="-228600" algn="l" rtl="0">
              <a:lnSpc>
                <a:spcPct val="90000"/>
              </a:lnSpc>
              <a:spcBef>
                <a:spcPts val="1800"/>
              </a:spcBef>
              <a:spcAft>
                <a:spcPts val="0"/>
              </a:spcAft>
              <a:buClr>
                <a:schemeClr val="dk1"/>
              </a:buClr>
              <a:buSzPts val="2240"/>
              <a:buChar char="▪"/>
            </a:pPr>
            <a:r>
              <a:rPr lang="en-GB" sz="2400" dirty="0"/>
              <a:t>New weekly spellings will be sent home on a Friday</a:t>
            </a:r>
          </a:p>
          <a:p>
            <a:pPr marL="274320" lvl="0" indent="-228600" algn="l" rtl="0">
              <a:lnSpc>
                <a:spcPct val="90000"/>
              </a:lnSpc>
              <a:spcBef>
                <a:spcPts val="1800"/>
              </a:spcBef>
              <a:spcAft>
                <a:spcPts val="0"/>
              </a:spcAft>
              <a:buClr>
                <a:schemeClr val="dk1"/>
              </a:buClr>
              <a:buSzPts val="2240"/>
              <a:buChar char="▪"/>
            </a:pPr>
            <a:r>
              <a:rPr lang="en-GB" sz="2400" dirty="0"/>
              <a:t>They will also be tested on a Friday. </a:t>
            </a:r>
          </a:p>
          <a:p>
            <a:pPr marL="274320" lvl="0" indent="-228600" algn="l" rtl="0">
              <a:lnSpc>
                <a:spcPct val="90000"/>
              </a:lnSpc>
              <a:spcBef>
                <a:spcPts val="1800"/>
              </a:spcBef>
              <a:spcAft>
                <a:spcPts val="0"/>
              </a:spcAft>
              <a:buClr>
                <a:schemeClr val="dk1"/>
              </a:buClr>
              <a:buSzPts val="2240"/>
              <a:buChar char="▪"/>
            </a:pPr>
            <a:endParaRPr sz="2400" dirty="0"/>
          </a:p>
          <a:p>
            <a:pPr marL="274320" lvl="0" indent="-228600" algn="l" rtl="0">
              <a:lnSpc>
                <a:spcPct val="90000"/>
              </a:lnSpc>
              <a:spcBef>
                <a:spcPts val="1800"/>
              </a:spcBef>
              <a:spcAft>
                <a:spcPts val="0"/>
              </a:spcAft>
              <a:buClr>
                <a:schemeClr val="dk1"/>
              </a:buClr>
              <a:buSzPts val="2240"/>
              <a:buChar char="▪"/>
            </a:pPr>
            <a:r>
              <a:rPr lang="en-GB" sz="2400" dirty="0"/>
              <a:t>Year 4 common exception words are attached in their homework books for you to see and use at your convenience. </a:t>
            </a:r>
            <a:endParaRPr sz="2400" dirty="0"/>
          </a:p>
          <a:p>
            <a:pPr marL="274320" lvl="0" indent="0" algn="l" rtl="0">
              <a:lnSpc>
                <a:spcPct val="90000"/>
              </a:lnSpc>
              <a:spcBef>
                <a:spcPts val="1800"/>
              </a:spcBef>
              <a:spcAft>
                <a:spcPts val="0"/>
              </a:spcAft>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6" name="Google Shape;146;p10"/>
          <p:cNvSpPr txBox="1">
            <a:spLocks noGrp="1"/>
          </p:cNvSpPr>
          <p:nvPr>
            <p:ph idx="1"/>
          </p:nvPr>
        </p:nvSpPr>
        <p:spPr>
          <a:xfrm>
            <a:off x="970256" y="1600200"/>
            <a:ext cx="10610557" cy="44958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sz="3400" b="1" dirty="0"/>
          </a:p>
          <a:p>
            <a:pPr marL="0" lvl="0" indent="0" algn="l" rtl="0">
              <a:lnSpc>
                <a:spcPct val="90000"/>
              </a:lnSpc>
              <a:spcBef>
                <a:spcPts val="1800"/>
              </a:spcBef>
              <a:spcAft>
                <a:spcPts val="0"/>
              </a:spcAft>
              <a:buClr>
                <a:schemeClr val="dk1"/>
              </a:buClr>
              <a:buSzPts val="1600"/>
              <a:buNone/>
            </a:pPr>
            <a:r>
              <a:rPr lang="en-GB" sz="3400" b="1" dirty="0"/>
              <a:t>Residential Trip </a:t>
            </a:r>
          </a:p>
          <a:p>
            <a:pPr marL="0" lvl="0" indent="0" algn="l" rtl="0">
              <a:lnSpc>
                <a:spcPct val="90000"/>
              </a:lnSpc>
              <a:spcBef>
                <a:spcPts val="1800"/>
              </a:spcBef>
              <a:spcAft>
                <a:spcPts val="0"/>
              </a:spcAft>
              <a:buClr>
                <a:schemeClr val="dk1"/>
              </a:buClr>
              <a:buSzPts val="1600"/>
              <a:buNone/>
            </a:pPr>
            <a:r>
              <a:rPr lang="en-GB" dirty="0"/>
              <a:t>We hope to embark on the Year 4 three day residential trip again this year. More information will follow in relation to this exciting opportunity. </a:t>
            </a:r>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a:p>
            <a:pPr marL="0" lvl="0" indent="0" algn="l" rtl="0">
              <a:lnSpc>
                <a:spcPct val="90000"/>
              </a:lnSpc>
              <a:spcBef>
                <a:spcPts val="1800"/>
              </a:spcBef>
              <a:spcAft>
                <a:spcPts val="0"/>
              </a:spcAft>
              <a:buClr>
                <a:schemeClr val="dk1"/>
              </a:buClr>
              <a:buSzPts val="1600"/>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School Website</a:t>
            </a:r>
            <a:endParaRPr/>
          </a:p>
        </p:txBody>
      </p:sp>
      <p:sp>
        <p:nvSpPr>
          <p:cNvPr id="152" name="Google Shape;152;p11"/>
          <p:cNvSpPr txBox="1">
            <a:spLocks noGrp="1"/>
          </p:cNvSpPr>
          <p:nvPr>
            <p:ph idx="1"/>
          </p:nvPr>
        </p:nvSpPr>
        <p:spPr>
          <a:xfrm>
            <a:off x="611187" y="1836174"/>
            <a:ext cx="10641832" cy="4461387"/>
          </a:xfrm>
          <a:prstGeom prst="rect">
            <a:avLst/>
          </a:prstGeom>
          <a:noFill/>
          <a:ln>
            <a:noFill/>
          </a:ln>
        </p:spPr>
        <p:txBody>
          <a:bodyPr spcFirstLastPara="1" wrap="square" lIns="91425" tIns="45700" rIns="91425" bIns="45700" anchor="t" anchorCtr="0">
            <a:normAutofit fontScale="55000" lnSpcReduction="20000"/>
          </a:bodyPr>
          <a:lstStyle/>
          <a:p>
            <a:pPr marL="45720" lvl="0" indent="0" algn="l" rtl="0">
              <a:lnSpc>
                <a:spcPct val="120000"/>
              </a:lnSpc>
              <a:spcBef>
                <a:spcPts val="0"/>
              </a:spcBef>
              <a:spcAft>
                <a:spcPts val="0"/>
              </a:spcAft>
              <a:buClr>
                <a:schemeClr val="dk1"/>
              </a:buClr>
              <a:buSzPct val="80000"/>
              <a:buNone/>
            </a:pPr>
            <a:r>
              <a:rPr lang="en-GB" sz="3900" dirty="0"/>
              <a:t>The school website will have a class page allocated to Year 4. The school website is a great place to find out about:</a:t>
            </a:r>
            <a:endParaRPr dirty="0"/>
          </a:p>
          <a:p>
            <a:pPr marL="45720" lvl="0" indent="0" algn="l" rtl="0">
              <a:lnSpc>
                <a:spcPct val="120000"/>
              </a:lnSpc>
              <a:spcBef>
                <a:spcPts val="1800"/>
              </a:spcBef>
              <a:spcAft>
                <a:spcPts val="0"/>
              </a:spcAft>
              <a:buClr>
                <a:schemeClr val="dk1"/>
              </a:buClr>
              <a:buSzPct val="80000"/>
              <a:buNone/>
            </a:pPr>
            <a:endParaRPr sz="3900" dirty="0"/>
          </a:p>
          <a:p>
            <a:pPr marL="274320" lvl="0" indent="-228600" algn="l" rtl="0">
              <a:lnSpc>
                <a:spcPct val="90000"/>
              </a:lnSpc>
              <a:spcBef>
                <a:spcPts val="1800"/>
              </a:spcBef>
              <a:spcAft>
                <a:spcPts val="0"/>
              </a:spcAft>
              <a:buClr>
                <a:schemeClr val="dk1"/>
              </a:buClr>
              <a:buSzPct val="80000"/>
              <a:buChar char="▪"/>
            </a:pPr>
            <a:r>
              <a:rPr lang="en-GB" sz="3900" dirty="0"/>
              <a:t>Diary dates, calendar</a:t>
            </a:r>
            <a:endParaRPr dirty="0"/>
          </a:p>
          <a:p>
            <a:pPr marL="274320" lvl="0" indent="-228600" algn="l" rtl="0">
              <a:lnSpc>
                <a:spcPct val="90000"/>
              </a:lnSpc>
              <a:spcBef>
                <a:spcPts val="1800"/>
              </a:spcBef>
              <a:spcAft>
                <a:spcPts val="0"/>
              </a:spcAft>
              <a:buClr>
                <a:schemeClr val="dk1"/>
              </a:buClr>
              <a:buSzPct val="80000"/>
              <a:buChar char="▪"/>
            </a:pPr>
            <a:r>
              <a:rPr lang="en-GB" sz="3900" dirty="0"/>
              <a:t>Year 4 page including Curriculum overview </a:t>
            </a:r>
            <a:endParaRPr dirty="0"/>
          </a:p>
          <a:p>
            <a:pPr marL="274320" lvl="0" indent="-228600" algn="l" rtl="0">
              <a:lnSpc>
                <a:spcPct val="90000"/>
              </a:lnSpc>
              <a:spcBef>
                <a:spcPts val="1800"/>
              </a:spcBef>
              <a:spcAft>
                <a:spcPts val="0"/>
              </a:spcAft>
              <a:buClr>
                <a:schemeClr val="dk1"/>
              </a:buClr>
              <a:buSzPct val="80000"/>
              <a:buChar char="▪"/>
            </a:pPr>
            <a:r>
              <a:rPr lang="en-GB" sz="3900" dirty="0"/>
              <a:t>Curriculum booklets</a:t>
            </a:r>
            <a:endParaRPr dirty="0"/>
          </a:p>
          <a:p>
            <a:pPr marL="274320" lvl="0" indent="-228600" algn="l" rtl="0">
              <a:lnSpc>
                <a:spcPct val="90000"/>
              </a:lnSpc>
              <a:spcBef>
                <a:spcPts val="1800"/>
              </a:spcBef>
              <a:spcAft>
                <a:spcPts val="0"/>
              </a:spcAft>
              <a:buClr>
                <a:schemeClr val="dk1"/>
              </a:buClr>
              <a:buSzPct val="80000"/>
              <a:buChar char="▪"/>
            </a:pPr>
            <a:r>
              <a:rPr lang="en-GB" sz="3900" dirty="0"/>
              <a:t>Photos </a:t>
            </a:r>
            <a:endParaRPr dirty="0"/>
          </a:p>
          <a:p>
            <a:pPr marL="274320" lvl="0" indent="-228600" algn="l" rtl="0">
              <a:lnSpc>
                <a:spcPct val="90000"/>
              </a:lnSpc>
              <a:spcBef>
                <a:spcPts val="1800"/>
              </a:spcBef>
              <a:spcAft>
                <a:spcPts val="0"/>
              </a:spcAft>
              <a:buClr>
                <a:schemeClr val="dk1"/>
              </a:buClr>
              <a:buSzPct val="80000"/>
              <a:buChar char="▪"/>
            </a:pPr>
            <a:r>
              <a:rPr lang="en-GB" sz="3900" dirty="0"/>
              <a:t>Newsletters </a:t>
            </a:r>
            <a:endParaRPr dirty="0"/>
          </a:p>
          <a:p>
            <a:pPr marL="274320" lvl="0" indent="-228600" algn="l" rtl="0">
              <a:lnSpc>
                <a:spcPct val="90000"/>
              </a:lnSpc>
              <a:spcBef>
                <a:spcPts val="1800"/>
              </a:spcBef>
              <a:spcAft>
                <a:spcPts val="0"/>
              </a:spcAft>
              <a:buClr>
                <a:schemeClr val="dk1"/>
              </a:buClr>
              <a:buSzPct val="80000"/>
              <a:buChar char="▪"/>
            </a:pPr>
            <a:r>
              <a:rPr lang="en-GB" sz="3900" dirty="0"/>
              <a:t>Policies</a:t>
            </a:r>
            <a:endParaRPr dirty="0"/>
          </a:p>
          <a:p>
            <a:pPr marL="274320" lvl="0" indent="-228600" algn="l" rtl="0">
              <a:lnSpc>
                <a:spcPct val="90000"/>
              </a:lnSpc>
              <a:spcBef>
                <a:spcPts val="1800"/>
              </a:spcBef>
              <a:spcAft>
                <a:spcPts val="0"/>
              </a:spcAft>
              <a:buClr>
                <a:schemeClr val="dk1"/>
              </a:buClr>
              <a:buSzPct val="80000"/>
              <a:buChar char="▪"/>
            </a:pPr>
            <a:r>
              <a:rPr lang="en-GB" sz="3900" dirty="0"/>
              <a:t>Staff and Governor information</a:t>
            </a: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a:p>
            <a:pPr marL="274320" lvl="0" indent="-17272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12"/>
          <p:cNvSpPr txBox="1">
            <a:spLocks noGrp="1"/>
          </p:cNvSpPr>
          <p:nvPr>
            <p:ph type="title"/>
          </p:nvPr>
        </p:nvSpPr>
        <p:spPr>
          <a:xfrm>
            <a:off x="611187" y="542792"/>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Additional Information</a:t>
            </a:r>
            <a:endParaRPr/>
          </a:p>
        </p:txBody>
      </p:sp>
      <p:sp>
        <p:nvSpPr>
          <p:cNvPr id="158" name="Google Shape;158;p12"/>
          <p:cNvSpPr txBox="1">
            <a:spLocks noGrp="1"/>
          </p:cNvSpPr>
          <p:nvPr>
            <p:ph idx="1"/>
          </p:nvPr>
        </p:nvSpPr>
        <p:spPr>
          <a:xfrm>
            <a:off x="611186" y="1968910"/>
            <a:ext cx="10736367" cy="4114800"/>
          </a:xfrm>
          <a:prstGeom prst="rect">
            <a:avLst/>
          </a:prstGeom>
          <a:noFill/>
          <a:ln>
            <a:noFill/>
          </a:ln>
        </p:spPr>
        <p:txBody>
          <a:bodyPr spcFirstLastPara="1" wrap="square" lIns="91425" tIns="45700" rIns="91425" bIns="45700" anchor="t" anchorCtr="0">
            <a:normAutofit fontScale="92500" lnSpcReduction="10000"/>
          </a:bodyPr>
          <a:lstStyle/>
          <a:p>
            <a:pPr marL="274320" lvl="0" indent="-228600" algn="l" rtl="0">
              <a:lnSpc>
                <a:spcPct val="100000"/>
              </a:lnSpc>
              <a:spcBef>
                <a:spcPts val="0"/>
              </a:spcBef>
              <a:spcAft>
                <a:spcPts val="0"/>
              </a:spcAft>
              <a:buClr>
                <a:schemeClr val="dk1"/>
              </a:buClr>
              <a:buSzPts val="1600"/>
              <a:buChar char="▪"/>
            </a:pPr>
            <a:r>
              <a:rPr lang="en-GB" dirty="0"/>
              <a:t>No bags in school except for one PE bag - drawstring - (which will be kept at school) </a:t>
            </a:r>
            <a:endParaRPr dirty="0"/>
          </a:p>
          <a:p>
            <a:pPr marL="274320" lvl="0" indent="-228600" algn="l" rtl="0">
              <a:lnSpc>
                <a:spcPct val="100000"/>
              </a:lnSpc>
              <a:spcBef>
                <a:spcPts val="1200"/>
              </a:spcBef>
              <a:spcAft>
                <a:spcPts val="0"/>
              </a:spcAft>
              <a:buClr>
                <a:schemeClr val="dk1"/>
              </a:buClr>
              <a:buSzPts val="1600"/>
              <a:buChar char="▪"/>
            </a:pPr>
            <a:r>
              <a:rPr lang="en-GB" dirty="0"/>
              <a:t>Book bags to be brought in on a daily basis</a:t>
            </a:r>
          </a:p>
          <a:p>
            <a:pPr marL="274320" lvl="0" indent="-228600" algn="l" rtl="0">
              <a:lnSpc>
                <a:spcPct val="100000"/>
              </a:lnSpc>
              <a:spcBef>
                <a:spcPts val="1200"/>
              </a:spcBef>
              <a:spcAft>
                <a:spcPts val="0"/>
              </a:spcAft>
              <a:buClr>
                <a:schemeClr val="dk1"/>
              </a:buClr>
              <a:buSzPts val="1600"/>
              <a:buChar char="▪"/>
            </a:pPr>
            <a:r>
              <a:rPr lang="en-GB" dirty="0"/>
              <a:t>No backpacks in school please - children to use a book bag for homework and letters.</a:t>
            </a:r>
            <a:endParaRPr dirty="0"/>
          </a:p>
          <a:p>
            <a:pPr marL="274320" lvl="0" indent="-228600" algn="l" rtl="0">
              <a:lnSpc>
                <a:spcPct val="100000"/>
              </a:lnSpc>
              <a:spcBef>
                <a:spcPts val="1200"/>
              </a:spcBef>
              <a:spcAft>
                <a:spcPts val="0"/>
              </a:spcAft>
              <a:buClr>
                <a:schemeClr val="dk1"/>
              </a:buClr>
              <a:buSzPts val="1600"/>
              <a:buChar char="▪"/>
            </a:pPr>
            <a:r>
              <a:rPr lang="en-GB" dirty="0"/>
              <a:t>Named school uniform; including shoes and plimsolls. </a:t>
            </a:r>
            <a:endParaRPr dirty="0"/>
          </a:p>
          <a:p>
            <a:pPr marL="274320" lvl="0" indent="-228600" algn="l" rtl="0">
              <a:lnSpc>
                <a:spcPct val="100000"/>
              </a:lnSpc>
              <a:spcBef>
                <a:spcPts val="1200"/>
              </a:spcBef>
              <a:spcAft>
                <a:spcPts val="0"/>
              </a:spcAft>
              <a:buClr>
                <a:schemeClr val="dk1"/>
              </a:buClr>
              <a:buSzPts val="1600"/>
              <a:buChar char="▪"/>
            </a:pPr>
            <a:r>
              <a:rPr lang="en-GB" dirty="0"/>
              <a:t>Remember wellies to go on the grass. </a:t>
            </a:r>
            <a:endParaRPr dirty="0"/>
          </a:p>
          <a:p>
            <a:pPr marL="274320" lvl="0" indent="-228600" algn="l" rtl="0">
              <a:lnSpc>
                <a:spcPct val="100000"/>
              </a:lnSpc>
              <a:spcBef>
                <a:spcPts val="1200"/>
              </a:spcBef>
              <a:spcAft>
                <a:spcPts val="0"/>
              </a:spcAft>
              <a:buClr>
                <a:schemeClr val="dk1"/>
              </a:buClr>
              <a:buSzPts val="1600"/>
              <a:buChar char="▪"/>
            </a:pPr>
            <a:r>
              <a:rPr lang="en-GB" dirty="0"/>
              <a:t>Coats for all weather. </a:t>
            </a:r>
            <a:endParaRPr dirty="0"/>
          </a:p>
          <a:p>
            <a:pPr marL="274320" lvl="0" indent="-228600" algn="l" rtl="0">
              <a:lnSpc>
                <a:spcPct val="100000"/>
              </a:lnSpc>
              <a:spcBef>
                <a:spcPts val="1200"/>
              </a:spcBef>
              <a:spcAft>
                <a:spcPts val="0"/>
              </a:spcAft>
              <a:buClr>
                <a:schemeClr val="dk1"/>
              </a:buClr>
              <a:buSzPts val="1600"/>
              <a:buChar char="▪"/>
            </a:pPr>
            <a:r>
              <a:rPr lang="en-GB" dirty="0"/>
              <a:t>No toys to be brought into school. </a:t>
            </a:r>
            <a:endParaRPr dirty="0"/>
          </a:p>
          <a:p>
            <a:pPr marL="274320" lvl="0" indent="-228600" algn="l" rtl="0">
              <a:lnSpc>
                <a:spcPct val="100000"/>
              </a:lnSpc>
              <a:spcBef>
                <a:spcPts val="1200"/>
              </a:spcBef>
              <a:spcAft>
                <a:spcPts val="0"/>
              </a:spcAft>
              <a:buClr>
                <a:schemeClr val="dk1"/>
              </a:buClr>
              <a:buSzPts val="1600"/>
              <a:buChar char="▪"/>
            </a:pPr>
            <a:r>
              <a:rPr lang="en-GB" dirty="0"/>
              <a:t>Named water bottles</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3"/>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Year 4 </a:t>
            </a:r>
            <a:endParaRPr dirty="0"/>
          </a:p>
        </p:txBody>
      </p:sp>
      <p:sp>
        <p:nvSpPr>
          <p:cNvPr id="164" name="Google Shape;164;p13"/>
          <p:cNvSpPr txBox="1">
            <a:spLocks noGrp="1"/>
          </p:cNvSpPr>
          <p:nvPr>
            <p:ph idx="1"/>
          </p:nvPr>
        </p:nvSpPr>
        <p:spPr>
          <a:xfrm>
            <a:off x="719528" y="1727201"/>
            <a:ext cx="10777929" cy="4928432"/>
          </a:xfrm>
          <a:prstGeom prst="rect">
            <a:avLst/>
          </a:prstGeom>
          <a:noFill/>
          <a:ln>
            <a:noFill/>
          </a:ln>
        </p:spPr>
        <p:txBody>
          <a:bodyPr spcFirstLastPara="1" wrap="square" lIns="91425" tIns="45700" rIns="91425" bIns="45700" anchor="t" anchorCtr="0">
            <a:normAutofit fontScale="32500" lnSpcReduction="20000"/>
          </a:bodyPr>
          <a:lstStyle/>
          <a:p>
            <a:pPr marL="45720" lvl="0" indent="0" algn="l" rtl="0">
              <a:lnSpc>
                <a:spcPct val="120000"/>
              </a:lnSpc>
              <a:spcBef>
                <a:spcPts val="0"/>
              </a:spcBef>
              <a:spcAft>
                <a:spcPts val="0"/>
              </a:spcAft>
              <a:buClr>
                <a:schemeClr val="dk1"/>
              </a:buClr>
              <a:buSzPct val="80000"/>
              <a:buNone/>
            </a:pPr>
            <a:r>
              <a:rPr lang="en-GB" sz="4900" dirty="0"/>
              <a:t>I can fully imagine you cannot believe we are in class 4 already. The time certainly flies and they grow up so fast. It is really important to us that we support all of the children in class to develop and grow positively, particularly after this most unusual time. </a:t>
            </a:r>
            <a:endParaRPr dirty="0"/>
          </a:p>
          <a:p>
            <a:pPr marL="45720" lvl="0" indent="0" algn="l" rtl="0">
              <a:lnSpc>
                <a:spcPct val="120000"/>
              </a:lnSpc>
              <a:spcBef>
                <a:spcPts val="1200"/>
              </a:spcBef>
              <a:spcAft>
                <a:spcPts val="0"/>
              </a:spcAft>
              <a:buClr>
                <a:schemeClr val="dk1"/>
              </a:buClr>
              <a:buSzPct val="80000"/>
              <a:buNone/>
            </a:pPr>
            <a:r>
              <a:rPr lang="en-GB" sz="4900" dirty="0"/>
              <a:t>We don’t just want to do this academically (although that is of course immensely important to us), but also emotionally and socially. We hope that this year will be creative and exciting for all children as they immerse themselves in new and practical experiences. We will develop our self confidence and ability to face new situations with boldness and excitement. </a:t>
            </a:r>
            <a:endParaRPr dirty="0"/>
          </a:p>
          <a:p>
            <a:pPr marL="45720" lvl="0" indent="0" algn="l" rtl="0">
              <a:lnSpc>
                <a:spcPct val="120000"/>
              </a:lnSpc>
              <a:spcBef>
                <a:spcPts val="1200"/>
              </a:spcBef>
              <a:spcAft>
                <a:spcPts val="0"/>
              </a:spcAft>
              <a:buClr>
                <a:schemeClr val="dk1"/>
              </a:buClr>
              <a:buSzPct val="80000"/>
              <a:buNone/>
            </a:pPr>
            <a:r>
              <a:rPr lang="en-GB" sz="4900" dirty="0"/>
              <a:t>In year 4 we want to create learning experiences which are fun, active, imaginative, challenging and inspiring which incorporate a wide range of formal, practical, outdoor, creative, play-based and online learning styles. The transition from Year 3 will be well catered for and is a key focus after such a long time away. </a:t>
            </a:r>
            <a:endParaRPr dirty="0"/>
          </a:p>
          <a:p>
            <a:pPr marL="45720" lvl="0" indent="0" algn="l" rtl="0">
              <a:lnSpc>
                <a:spcPct val="120000"/>
              </a:lnSpc>
              <a:spcBef>
                <a:spcPts val="1200"/>
              </a:spcBef>
              <a:spcAft>
                <a:spcPts val="0"/>
              </a:spcAft>
              <a:buClr>
                <a:schemeClr val="dk1"/>
              </a:buClr>
              <a:buSzPct val="80000"/>
              <a:buNone/>
            </a:pPr>
            <a:r>
              <a:rPr lang="en-GB" sz="4900" dirty="0"/>
              <a:t>It is going to be a  fantastic year and I am thrilled to have the opportunity to work with such a wonderful class again this year. Let’s do this Year 4! </a:t>
            </a:r>
            <a:endParaRPr dirty="0"/>
          </a:p>
          <a:p>
            <a:pPr marL="45720" lvl="0" indent="0" algn="l" rtl="0">
              <a:lnSpc>
                <a:spcPct val="120000"/>
              </a:lnSpc>
              <a:spcBef>
                <a:spcPts val="1200"/>
              </a:spcBef>
              <a:spcAft>
                <a:spcPts val="0"/>
              </a:spcAft>
              <a:buClr>
                <a:schemeClr val="dk1"/>
              </a:buClr>
              <a:buSzPct val="80000"/>
              <a:buNone/>
            </a:pPr>
            <a:r>
              <a:rPr lang="en-GB" sz="4900" dirty="0"/>
              <a:t>Miss Florek</a:t>
            </a:r>
            <a:endParaRPr dirty="0"/>
          </a:p>
          <a:p>
            <a:pPr marL="45720" lvl="0" indent="0" algn="l" rtl="0">
              <a:lnSpc>
                <a:spcPct val="120000"/>
              </a:lnSpc>
              <a:spcBef>
                <a:spcPts val="1200"/>
              </a:spcBef>
              <a:spcAft>
                <a:spcPts val="0"/>
              </a:spcAft>
              <a:buClr>
                <a:schemeClr val="dk1"/>
              </a:buClr>
              <a:buSzPct val="80000"/>
              <a:buNone/>
            </a:pPr>
            <a:r>
              <a:rPr lang="en-GB" sz="4900" dirty="0"/>
              <a:t>Any questions/queries please don’t hesitate to ask.</a:t>
            </a:r>
            <a:endParaRPr dirty="0"/>
          </a:p>
          <a:p>
            <a:pPr marL="45720" lvl="0" indent="0" algn="l" rtl="0">
              <a:lnSpc>
                <a:spcPct val="90000"/>
              </a:lnSpc>
              <a:spcBef>
                <a:spcPts val="1800"/>
              </a:spcBef>
              <a:spcAft>
                <a:spcPts val="0"/>
              </a:spcAft>
              <a:buClr>
                <a:schemeClr val="dk1"/>
              </a:buClr>
              <a:buSzPct val="8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491954" y="262597"/>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Introductions</a:t>
            </a:r>
            <a:endParaRPr sz="4800"/>
          </a:p>
        </p:txBody>
      </p:sp>
      <p:sp>
        <p:nvSpPr>
          <p:cNvPr id="98" name="Google Shape;98;p2"/>
          <p:cNvSpPr txBox="1">
            <a:spLocks noGrp="1"/>
          </p:cNvSpPr>
          <p:nvPr>
            <p:ph idx="1"/>
          </p:nvPr>
        </p:nvSpPr>
        <p:spPr>
          <a:xfrm>
            <a:off x="358950" y="1826575"/>
            <a:ext cx="11474100" cy="4251900"/>
          </a:xfrm>
          <a:prstGeom prst="rect">
            <a:avLst/>
          </a:prstGeom>
          <a:noFill/>
          <a:ln>
            <a:noFill/>
          </a:ln>
        </p:spPr>
        <p:txBody>
          <a:bodyPr spcFirstLastPara="1" wrap="square" lIns="91425" tIns="45700" rIns="91425" bIns="45700" anchor="t" anchorCtr="0">
            <a:normAutofit fontScale="92500" lnSpcReduction="20000"/>
          </a:bodyPr>
          <a:lstStyle/>
          <a:p>
            <a:pPr marL="274320" lvl="0" indent="-228600" algn="l" rtl="0">
              <a:lnSpc>
                <a:spcPct val="90000"/>
              </a:lnSpc>
              <a:spcBef>
                <a:spcPts val="0"/>
              </a:spcBef>
              <a:spcAft>
                <a:spcPts val="0"/>
              </a:spcAft>
              <a:buClr>
                <a:schemeClr val="dk1"/>
              </a:buClr>
              <a:buSzPts val="2560"/>
              <a:buChar char="▪"/>
            </a:pPr>
            <a:r>
              <a:rPr lang="en-GB" sz="3200" dirty="0"/>
              <a:t>Deputy Head and Year 4 Teacher – Miss Florek</a:t>
            </a:r>
            <a:endParaRPr dirty="0"/>
          </a:p>
          <a:p>
            <a:pPr marL="274320" lvl="0" indent="-228600" algn="l" rtl="0">
              <a:lnSpc>
                <a:spcPct val="90000"/>
              </a:lnSpc>
              <a:spcBef>
                <a:spcPts val="1800"/>
              </a:spcBef>
              <a:spcAft>
                <a:spcPts val="0"/>
              </a:spcAft>
              <a:buClr>
                <a:schemeClr val="dk1"/>
              </a:buClr>
              <a:buSzPts val="2560"/>
              <a:buChar char="▪"/>
            </a:pPr>
            <a:r>
              <a:rPr lang="en-GB" sz="3200" dirty="0"/>
              <a:t>Teaching Assistants – Miss Clark (full time), Mrs Orrick (Tuesday – Thursday), Mrs </a:t>
            </a:r>
            <a:r>
              <a:rPr lang="en-GB" sz="3200" dirty="0" err="1"/>
              <a:t>Gane</a:t>
            </a:r>
            <a:r>
              <a:rPr lang="en-GB" sz="3200" dirty="0"/>
              <a:t> (Monday) and Miss Brown (Friday) </a:t>
            </a:r>
            <a:endParaRPr dirty="0"/>
          </a:p>
          <a:p>
            <a:pPr marL="274320" lvl="0" indent="-25400" algn="l" rtl="0">
              <a:lnSpc>
                <a:spcPct val="90000"/>
              </a:lnSpc>
              <a:spcBef>
                <a:spcPts val="1800"/>
              </a:spcBef>
              <a:spcAft>
                <a:spcPts val="0"/>
              </a:spcAft>
              <a:buClr>
                <a:schemeClr val="dk1"/>
              </a:buClr>
              <a:buSzPts val="3200"/>
              <a:buNone/>
            </a:pPr>
            <a:endParaRPr sz="4000" dirty="0"/>
          </a:p>
          <a:p>
            <a:pPr marL="274320" lvl="0" indent="-25400" algn="l" rtl="0">
              <a:lnSpc>
                <a:spcPct val="90000"/>
              </a:lnSpc>
              <a:spcBef>
                <a:spcPts val="1800"/>
              </a:spcBef>
              <a:spcAft>
                <a:spcPts val="0"/>
              </a:spcAft>
              <a:buClr>
                <a:schemeClr val="dk1"/>
              </a:buClr>
              <a:buSzPts val="3200"/>
              <a:buNone/>
            </a:pPr>
            <a:r>
              <a:rPr lang="en-GB" sz="2800" dirty="0"/>
              <a:t>We occasionally have student teachers in our classroom, if this is the case we will be in touch to let you know.</a:t>
            </a:r>
            <a:endParaRPr sz="2800" dirty="0"/>
          </a:p>
          <a:p>
            <a:pPr marL="274320" lvl="0" indent="-25400" algn="l" rtl="0">
              <a:lnSpc>
                <a:spcPct val="90000"/>
              </a:lnSpc>
              <a:spcBef>
                <a:spcPts val="1800"/>
              </a:spcBef>
              <a:spcAft>
                <a:spcPts val="0"/>
              </a:spcAft>
              <a:buClr>
                <a:schemeClr val="dk1"/>
              </a:buClr>
              <a:buSzPts val="3200"/>
              <a:buNone/>
            </a:pPr>
            <a:endParaRPr sz="2800" dirty="0"/>
          </a:p>
          <a:p>
            <a:pPr marL="45720" lvl="0" indent="0" algn="ctr" rtl="0">
              <a:lnSpc>
                <a:spcPct val="90000"/>
              </a:lnSpc>
              <a:spcBef>
                <a:spcPts val="1800"/>
              </a:spcBef>
              <a:spcAft>
                <a:spcPts val="0"/>
              </a:spcAft>
              <a:buClr>
                <a:schemeClr val="dk1"/>
              </a:buClr>
              <a:buSzPts val="2240"/>
              <a:buNone/>
            </a:pPr>
            <a:r>
              <a:rPr lang="en-GB" sz="2800" b="1" dirty="0"/>
              <a:t>Working together with you to help your child to learn and grow!</a:t>
            </a:r>
            <a:endParaRPr dirty="0"/>
          </a:p>
          <a:p>
            <a:pPr marL="274320" lvl="0" indent="-45720" algn="l" rtl="0">
              <a:lnSpc>
                <a:spcPct val="90000"/>
              </a:lnSpc>
              <a:spcBef>
                <a:spcPts val="1800"/>
              </a:spcBef>
              <a:spcAft>
                <a:spcPts val="0"/>
              </a:spcAft>
              <a:buClr>
                <a:schemeClr val="dk1"/>
              </a:buClr>
              <a:buSzPts val="2880"/>
              <a:buNone/>
            </a:pPr>
            <a:endParaRPr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idx="1"/>
          </p:nvPr>
        </p:nvSpPr>
        <p:spPr>
          <a:xfrm>
            <a:off x="792368" y="693174"/>
            <a:ext cx="10814612" cy="5523271"/>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3840"/>
              <a:buNone/>
            </a:pPr>
            <a:r>
              <a:rPr lang="en-GB" sz="4800" b="1"/>
              <a:t>Calm School Code </a:t>
            </a:r>
            <a:endParaRPr/>
          </a:p>
          <a:p>
            <a:pPr marL="45720" lvl="0" indent="0" algn="l" rtl="0">
              <a:lnSpc>
                <a:spcPct val="90000"/>
              </a:lnSpc>
              <a:spcBef>
                <a:spcPts val="1800"/>
              </a:spcBef>
              <a:spcAft>
                <a:spcPts val="0"/>
              </a:spcAft>
              <a:buClr>
                <a:schemeClr val="dk1"/>
              </a:buClr>
              <a:buSzPts val="3840"/>
              <a:buNone/>
            </a:pPr>
            <a:endParaRPr sz="4800" b="1"/>
          </a:p>
          <a:p>
            <a:pPr marL="2834640" lvl="8" indent="-228600" algn="l" rtl="0">
              <a:lnSpc>
                <a:spcPct val="100000"/>
              </a:lnSpc>
              <a:spcBef>
                <a:spcPts val="800"/>
              </a:spcBef>
              <a:spcAft>
                <a:spcPts val="0"/>
              </a:spcAft>
              <a:buClr>
                <a:schemeClr val="dk1"/>
              </a:buClr>
              <a:buSzPts val="3360"/>
              <a:buChar char="▪"/>
            </a:pPr>
            <a:r>
              <a:rPr lang="en-GB" sz="4200"/>
              <a:t>SPEAK NICELY </a:t>
            </a:r>
            <a:endParaRPr/>
          </a:p>
          <a:p>
            <a:pPr marL="2834640" lvl="8" indent="-228600" algn="l" rtl="0">
              <a:lnSpc>
                <a:spcPct val="100000"/>
              </a:lnSpc>
              <a:spcBef>
                <a:spcPts val="800"/>
              </a:spcBef>
              <a:spcAft>
                <a:spcPts val="0"/>
              </a:spcAft>
              <a:buClr>
                <a:schemeClr val="dk1"/>
              </a:buClr>
              <a:buSzPts val="3360"/>
              <a:buChar char="▪"/>
            </a:pPr>
            <a:r>
              <a:rPr lang="en-GB" sz="4200"/>
              <a:t>LISTEN CAREFULLY </a:t>
            </a:r>
            <a:endParaRPr/>
          </a:p>
          <a:p>
            <a:pPr marL="2834640" lvl="8" indent="-228600" algn="l" rtl="0">
              <a:lnSpc>
                <a:spcPct val="100000"/>
              </a:lnSpc>
              <a:spcBef>
                <a:spcPts val="800"/>
              </a:spcBef>
              <a:spcAft>
                <a:spcPts val="0"/>
              </a:spcAft>
              <a:buClr>
                <a:schemeClr val="dk1"/>
              </a:buClr>
              <a:buSzPts val="3360"/>
              <a:buChar char="▪"/>
            </a:pPr>
            <a:r>
              <a:rPr lang="en-GB" sz="4200"/>
              <a:t>ACT KINDLY </a:t>
            </a:r>
            <a:endParaRPr/>
          </a:p>
          <a:p>
            <a:pPr marL="2834640" lvl="8" indent="-228600" algn="l" rtl="0">
              <a:lnSpc>
                <a:spcPct val="100000"/>
              </a:lnSpc>
              <a:spcBef>
                <a:spcPts val="800"/>
              </a:spcBef>
              <a:spcAft>
                <a:spcPts val="0"/>
              </a:spcAft>
              <a:buClr>
                <a:schemeClr val="dk1"/>
              </a:buClr>
              <a:buSzPts val="3360"/>
              <a:buChar char="▪"/>
            </a:pPr>
            <a:r>
              <a:rPr lang="en-GB" sz="4200"/>
              <a:t>MOVE CALMLY</a:t>
            </a:r>
            <a:endParaRPr/>
          </a:p>
          <a:p>
            <a:pPr marL="45720" lvl="0" indent="0" algn="l" rtl="0">
              <a:lnSpc>
                <a:spcPct val="90000"/>
              </a:lnSpc>
              <a:spcBef>
                <a:spcPts val="1800"/>
              </a:spcBef>
              <a:spcAft>
                <a:spcPts val="0"/>
              </a:spcAft>
              <a:buClr>
                <a:schemeClr val="dk1"/>
              </a:buClr>
              <a:buSzPts val="1600"/>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249909" y="0"/>
            <a:ext cx="9371013" cy="875957"/>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000" b="1" dirty="0"/>
              <a:t>Things to remember:</a:t>
            </a:r>
            <a:endParaRPr sz="4000" dirty="0"/>
          </a:p>
        </p:txBody>
      </p:sp>
      <p:sp>
        <p:nvSpPr>
          <p:cNvPr id="109" name="Google Shape;109;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74320" lvl="0" indent="-45720" algn="l" rtl="0">
              <a:lnSpc>
                <a:spcPct val="90000"/>
              </a:lnSpc>
              <a:spcBef>
                <a:spcPts val="0"/>
              </a:spcBef>
              <a:spcAft>
                <a:spcPts val="0"/>
              </a:spcAft>
              <a:buClr>
                <a:schemeClr val="dk1"/>
              </a:buClr>
              <a:buSzPts val="2880"/>
              <a:buNone/>
            </a:pPr>
            <a:endParaRPr sz="3600"/>
          </a:p>
          <a:p>
            <a:pPr marL="274320" lvl="0" indent="-45720" algn="l" rtl="0">
              <a:lnSpc>
                <a:spcPct val="90000"/>
              </a:lnSpc>
              <a:spcBef>
                <a:spcPts val="1800"/>
              </a:spcBef>
              <a:spcAft>
                <a:spcPts val="0"/>
              </a:spcAft>
              <a:buClr>
                <a:schemeClr val="dk1"/>
              </a:buClr>
              <a:buSzPts val="2880"/>
              <a:buNone/>
            </a:pPr>
            <a:endParaRPr sz="3600"/>
          </a:p>
        </p:txBody>
      </p:sp>
      <p:sp>
        <p:nvSpPr>
          <p:cNvPr id="110" name="Google Shape;110;p4"/>
          <p:cNvSpPr txBox="1"/>
          <p:nvPr/>
        </p:nvSpPr>
        <p:spPr>
          <a:xfrm>
            <a:off x="396240" y="1143000"/>
            <a:ext cx="11184573" cy="5327895"/>
          </a:xfrm>
          <a:prstGeom prst="rect">
            <a:avLst/>
          </a:prstGeom>
          <a:noFill/>
          <a:ln>
            <a:noFill/>
          </a:ln>
        </p:spPr>
        <p:txBody>
          <a:bodyPr spcFirstLastPara="1" wrap="square" lIns="91425" tIns="45700" rIns="91425" bIns="45700" anchor="t" anchorCtr="0">
            <a:normAutofit fontScale="55000" lnSpcReduction="20000"/>
          </a:bodyPr>
          <a:lstStyle/>
          <a:p>
            <a:pPr marL="274320" marR="0" lvl="0" indent="-228600" algn="l" rtl="0">
              <a:lnSpc>
                <a:spcPct val="120000"/>
              </a:lnSpc>
              <a:spcBef>
                <a:spcPts val="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water bottle</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Named uniform</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Book bag to be brought into school daily, with reading book and diary</a:t>
            </a:r>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PE – will be held on a Tuesday with Mr Thompson </a:t>
            </a:r>
            <a:endParaRPr lang="en-GB" sz="2600"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dirty="0"/>
              <a:t>Forest School will be held Wednesdays with Mrs Hutchinson. Please come into school wearing your Forest School clothes with your uniform in a named bag. </a:t>
            </a:r>
            <a:r>
              <a:rPr lang="en-GB" sz="2600" b="0" i="0" u="none" strike="noStrike" cap="none" dirty="0">
                <a:latin typeface="Arial"/>
                <a:ea typeface="Arial"/>
                <a:cs typeface="Arial"/>
                <a:sym typeface="Arial"/>
              </a:rPr>
              <a:t> </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No jewellery to be worn</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Long hair should be tied up</a:t>
            </a:r>
            <a:endParaRPr dirty="0"/>
          </a:p>
          <a:p>
            <a:pPr marL="274320" marR="0" lvl="0" indent="-228600" algn="l" rtl="0">
              <a:lnSpc>
                <a:spcPct val="12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Please make sure children have a labelled PE kit, including their PE shoes. They need shorts, a t-shirt, plimsolls for gymnastics and trainers for outside. This kit should stay in school</a:t>
            </a:r>
            <a:r>
              <a:rPr lang="en-GB" sz="2600" dirty="0"/>
              <a:t>, in a drawstring bag</a:t>
            </a:r>
            <a:r>
              <a:rPr lang="en-GB" sz="2600" b="0" i="0" u="none" strike="noStrike" cap="none" dirty="0">
                <a:latin typeface="Arial"/>
                <a:ea typeface="Arial"/>
                <a:cs typeface="Arial"/>
                <a:sym typeface="Arial"/>
              </a:rPr>
              <a:t>- </a:t>
            </a:r>
            <a:r>
              <a:rPr lang="en-GB" sz="2800" b="0" i="0" u="none" strike="noStrike" cap="none" dirty="0">
                <a:latin typeface="Arial"/>
                <a:ea typeface="Arial"/>
                <a:cs typeface="Arial"/>
                <a:sym typeface="Arial"/>
              </a:rPr>
              <a:t>Tracksuit bottoms / leggings for outside PE. As much of our P.E. as possible is outdoors so please make sure your child is dressed appropriately and has the correct kit at all times.</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Remember to send some wellies into school so we can go on the grass in all weathers. </a:t>
            </a:r>
            <a:endParaRPr dirty="0"/>
          </a:p>
          <a:p>
            <a:pPr marL="274320" marR="0" lvl="0" indent="-228600" algn="l" rtl="0">
              <a:lnSpc>
                <a:spcPct val="90000"/>
              </a:lnSpc>
              <a:spcBef>
                <a:spcPts val="1800"/>
              </a:spcBef>
              <a:spcAft>
                <a:spcPts val="0"/>
              </a:spcAft>
              <a:buClr>
                <a:schemeClr val="dk1"/>
              </a:buClr>
              <a:buSzPct val="79999"/>
              <a:buFont typeface="Noto Sans Symbols"/>
              <a:buChar char="▪"/>
            </a:pPr>
            <a:r>
              <a:rPr lang="en-GB" sz="2600" b="0" i="0" u="none" strike="noStrike" cap="none" dirty="0">
                <a:latin typeface="Arial"/>
                <a:ea typeface="Arial"/>
                <a:cs typeface="Arial"/>
                <a:sym typeface="Arial"/>
              </a:rPr>
              <a:t>Medical forms – updated if necessary (asthma, allergies)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txBox="1">
            <a:spLocks noGrp="1"/>
          </p:cNvSpPr>
          <p:nvPr>
            <p:ph type="title"/>
          </p:nvPr>
        </p:nvSpPr>
        <p:spPr>
          <a:xfrm>
            <a:off x="252804" y="135988"/>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a:t>Rewards</a:t>
            </a:r>
            <a:endParaRPr/>
          </a:p>
        </p:txBody>
      </p:sp>
      <p:sp>
        <p:nvSpPr>
          <p:cNvPr id="116" name="Google Shape;116;p5"/>
          <p:cNvSpPr txBox="1">
            <a:spLocks noGrp="1"/>
          </p:cNvSpPr>
          <p:nvPr>
            <p:ph idx="1"/>
          </p:nvPr>
        </p:nvSpPr>
        <p:spPr>
          <a:xfrm>
            <a:off x="252804" y="1336404"/>
            <a:ext cx="11690667" cy="5385607"/>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b="1" dirty="0"/>
              <a:t>We focus on promoting positive behaviour for learning and want to recognise all of the fantastic things the children do. The following are the reward systems we use in class. </a:t>
            </a:r>
            <a:endParaRPr dirty="0"/>
          </a:p>
          <a:p>
            <a:pPr marL="45720" lvl="0" indent="0" algn="ctr" rtl="0">
              <a:lnSpc>
                <a:spcPct val="90000"/>
              </a:lnSpc>
              <a:spcBef>
                <a:spcPts val="1200"/>
              </a:spcBef>
              <a:spcAft>
                <a:spcPts val="0"/>
              </a:spcAft>
              <a:buClr>
                <a:schemeClr val="dk1"/>
              </a:buClr>
              <a:buSzPts val="1600"/>
              <a:buNone/>
            </a:pPr>
            <a:r>
              <a:rPr lang="en-GB" b="1" dirty="0"/>
              <a:t>Daily:</a:t>
            </a:r>
            <a:endParaRPr dirty="0"/>
          </a:p>
          <a:p>
            <a:pPr marL="274320" lvl="0" indent="-236220" algn="ctr" rtl="0">
              <a:lnSpc>
                <a:spcPct val="90000"/>
              </a:lnSpc>
              <a:spcBef>
                <a:spcPts val="1800"/>
              </a:spcBef>
              <a:spcAft>
                <a:spcPts val="0"/>
              </a:spcAft>
              <a:buClr>
                <a:schemeClr val="dk1"/>
              </a:buClr>
              <a:buSzPts val="1600"/>
              <a:buChar char="▪"/>
            </a:pPr>
            <a:r>
              <a:rPr lang="en-GB" dirty="0"/>
              <a:t>Star of the day</a:t>
            </a:r>
            <a:endParaRPr dirty="0"/>
          </a:p>
          <a:p>
            <a:pPr marL="274320" lvl="0" indent="-236220" algn="ctr" rtl="0">
              <a:lnSpc>
                <a:spcPct val="90000"/>
              </a:lnSpc>
              <a:spcBef>
                <a:spcPts val="1200"/>
              </a:spcBef>
              <a:spcAft>
                <a:spcPts val="0"/>
              </a:spcAft>
              <a:buClr>
                <a:schemeClr val="dk1"/>
              </a:buClr>
              <a:buSzPts val="1600"/>
              <a:buChar char="▪"/>
            </a:pPr>
            <a:r>
              <a:rPr lang="en-GB" dirty="0"/>
              <a:t>House points</a:t>
            </a:r>
            <a:endParaRPr dirty="0"/>
          </a:p>
          <a:p>
            <a:pPr marL="45720" lvl="0" indent="0" algn="ctr" rtl="0">
              <a:lnSpc>
                <a:spcPct val="90000"/>
              </a:lnSpc>
              <a:spcBef>
                <a:spcPts val="1200"/>
              </a:spcBef>
              <a:spcAft>
                <a:spcPts val="0"/>
              </a:spcAft>
              <a:buClr>
                <a:schemeClr val="dk1"/>
              </a:buClr>
              <a:buSzPts val="1600"/>
              <a:buNone/>
            </a:pPr>
            <a:endParaRPr dirty="0"/>
          </a:p>
          <a:p>
            <a:pPr marL="45720" lvl="0" indent="0" algn="ctr" rtl="0">
              <a:lnSpc>
                <a:spcPct val="90000"/>
              </a:lnSpc>
              <a:spcBef>
                <a:spcPts val="1200"/>
              </a:spcBef>
              <a:spcAft>
                <a:spcPts val="0"/>
              </a:spcAft>
              <a:buClr>
                <a:schemeClr val="dk1"/>
              </a:buClr>
              <a:buSzPts val="1600"/>
              <a:buNone/>
            </a:pPr>
            <a:r>
              <a:rPr lang="en-GB" b="1" dirty="0"/>
              <a:t>Weekly:</a:t>
            </a:r>
          </a:p>
          <a:p>
            <a:pPr marL="45720" lvl="0" indent="0" algn="ctr" rtl="0">
              <a:lnSpc>
                <a:spcPct val="90000"/>
              </a:lnSpc>
              <a:spcBef>
                <a:spcPts val="1200"/>
              </a:spcBef>
              <a:spcAft>
                <a:spcPts val="0"/>
              </a:spcAft>
              <a:buClr>
                <a:schemeClr val="dk1"/>
              </a:buClr>
              <a:buSzPts val="1600"/>
              <a:buNone/>
            </a:pPr>
            <a:r>
              <a:rPr lang="en-GB" dirty="0"/>
              <a:t>Golden Time</a:t>
            </a:r>
            <a:endParaRPr dirty="0"/>
          </a:p>
          <a:p>
            <a:pPr marL="45720" lvl="0" indent="0" algn="ctr" rtl="0">
              <a:lnSpc>
                <a:spcPct val="90000"/>
              </a:lnSpc>
              <a:spcBef>
                <a:spcPts val="1200"/>
              </a:spcBef>
              <a:spcAft>
                <a:spcPts val="0"/>
              </a:spcAft>
              <a:buClr>
                <a:schemeClr val="dk1"/>
              </a:buClr>
              <a:buSzPts val="1600"/>
              <a:buNone/>
            </a:pPr>
            <a:r>
              <a:rPr lang="en-GB" dirty="0"/>
              <a:t>Friday Celebration Assembly: </a:t>
            </a:r>
            <a:r>
              <a:rPr lang="en-GB" sz="2000" dirty="0"/>
              <a:t>Golden book, Writer of the Week, Mathematician of the Week</a:t>
            </a:r>
            <a:r>
              <a:rPr lang="en-GB" sz="1800" dirty="0"/>
              <a:t> and </a:t>
            </a:r>
            <a:r>
              <a:rPr lang="en-GB" sz="2000" dirty="0"/>
              <a:t>House point winner </a:t>
            </a:r>
          </a:p>
          <a:p>
            <a:pPr marL="358141" lvl="1" indent="0" algn="ctr" rtl="0">
              <a:lnSpc>
                <a:spcPct val="90000"/>
              </a:lnSpc>
              <a:spcBef>
                <a:spcPts val="1200"/>
              </a:spcBef>
              <a:spcAft>
                <a:spcPts val="0"/>
              </a:spcAft>
              <a:buClr>
                <a:schemeClr val="dk1"/>
              </a:buClr>
              <a:buSzPts val="1600"/>
              <a:buNone/>
            </a:pPr>
            <a:r>
              <a:rPr lang="en-GB" sz="2000" b="1" dirty="0"/>
              <a:t>Fortnightly: </a:t>
            </a:r>
          </a:p>
          <a:p>
            <a:pPr marL="358141" lvl="1" indent="0" algn="ctr" rtl="0">
              <a:lnSpc>
                <a:spcPct val="90000"/>
              </a:lnSpc>
              <a:spcBef>
                <a:spcPts val="1200"/>
              </a:spcBef>
              <a:spcAft>
                <a:spcPts val="0"/>
              </a:spcAft>
              <a:buClr>
                <a:schemeClr val="dk1"/>
              </a:buClr>
              <a:buSzPts val="1600"/>
              <a:buNone/>
            </a:pPr>
            <a:r>
              <a:rPr lang="en-GB" sz="2000" dirty="0"/>
              <a:t>Table point winners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6"/>
          <p:cNvSpPr txBox="1">
            <a:spLocks noGrp="1"/>
          </p:cNvSpPr>
          <p:nvPr>
            <p:ph type="title"/>
          </p:nvPr>
        </p:nvSpPr>
        <p:spPr>
          <a:xfrm>
            <a:off x="548640" y="0"/>
            <a:ext cx="11032173"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800"/>
              <a:buFont typeface="Arial"/>
              <a:buNone/>
            </a:pPr>
            <a:r>
              <a:rPr lang="en-GB" sz="4800" dirty="0"/>
              <a:t>Reading </a:t>
            </a:r>
            <a:endParaRPr dirty="0"/>
          </a:p>
        </p:txBody>
      </p:sp>
      <p:sp>
        <p:nvSpPr>
          <p:cNvPr id="122" name="Google Shape;122;p6"/>
          <p:cNvSpPr txBox="1">
            <a:spLocks noGrp="1"/>
          </p:cNvSpPr>
          <p:nvPr>
            <p:ph idx="1"/>
          </p:nvPr>
        </p:nvSpPr>
        <p:spPr>
          <a:xfrm>
            <a:off x="740727" y="1312606"/>
            <a:ext cx="10555630" cy="5116329"/>
          </a:xfrm>
          <a:prstGeom prst="rect">
            <a:avLst/>
          </a:prstGeom>
          <a:noFill/>
          <a:ln>
            <a:noFill/>
          </a:ln>
        </p:spPr>
        <p:txBody>
          <a:bodyPr spcFirstLastPara="1" wrap="square" lIns="91425" tIns="45700" rIns="91425" bIns="45700" anchor="t" anchorCtr="0">
            <a:noAutofit/>
          </a:bodyPr>
          <a:lstStyle/>
          <a:p>
            <a:pPr marL="45720" lvl="0" indent="0" algn="l" rtl="0">
              <a:lnSpc>
                <a:spcPct val="90000"/>
              </a:lnSpc>
              <a:spcBef>
                <a:spcPts val="0"/>
              </a:spcBef>
              <a:spcAft>
                <a:spcPts val="0"/>
              </a:spcAft>
              <a:buClr>
                <a:schemeClr val="dk1"/>
              </a:buClr>
              <a:buSzPts val="1280"/>
              <a:buNone/>
            </a:pPr>
            <a:r>
              <a:rPr lang="en-GB" sz="1700" dirty="0"/>
              <a:t>We love to read and promoting a love of reading is at the heart of our school, it underpins so many areas of learning and helps all children to access and develop so many other skills. We want to work closely with all of our families to ensure this continues at home. We want all our children to engage and experience a wide range of texts including fiction, non fiction, newspapers, magazines, e-books etc. </a:t>
            </a:r>
            <a:endParaRPr sz="2100" dirty="0"/>
          </a:p>
          <a:p>
            <a:pPr marL="274320" lvl="0" indent="-234950" algn="l" rtl="0">
              <a:lnSpc>
                <a:spcPct val="90000"/>
              </a:lnSpc>
              <a:spcBef>
                <a:spcPts val="1800"/>
              </a:spcBef>
              <a:spcAft>
                <a:spcPts val="0"/>
              </a:spcAft>
              <a:buClr>
                <a:schemeClr val="dk1"/>
              </a:buClr>
              <a:buSzPts val="1380"/>
              <a:buChar char="▪"/>
            </a:pPr>
            <a:r>
              <a:rPr lang="en-GB" sz="1700" dirty="0"/>
              <a:t>Individual books changed once a week and recorded in their reading journal. On Thursdays we</a:t>
            </a:r>
            <a:r>
              <a:rPr lang="en-US" sz="1700" dirty="0"/>
              <a:t> will also visit the school library. A new book will be issued each week when the previously loaned book has been returned, they will be able to take this home.  </a:t>
            </a:r>
            <a:endParaRPr lang="en-US" sz="2100" dirty="0"/>
          </a:p>
          <a:p>
            <a:pPr marL="274320" lvl="0" indent="-234950" algn="l" rtl="0">
              <a:lnSpc>
                <a:spcPct val="90000"/>
              </a:lnSpc>
              <a:spcBef>
                <a:spcPts val="1800"/>
              </a:spcBef>
              <a:spcAft>
                <a:spcPts val="0"/>
              </a:spcAft>
              <a:buClr>
                <a:schemeClr val="dk1"/>
              </a:buClr>
              <a:buSzPts val="1380"/>
              <a:buChar char="▪"/>
            </a:pPr>
            <a:r>
              <a:rPr lang="en-GB" sz="1700" dirty="0"/>
              <a:t>Encourage daily reading of a range of texts – library, reading longer texts. Reading should be recorded daily in the reading record at home.</a:t>
            </a:r>
          </a:p>
          <a:p>
            <a:pPr marL="274320" lvl="0" indent="-234950" algn="l" rtl="0">
              <a:lnSpc>
                <a:spcPct val="90000"/>
              </a:lnSpc>
              <a:spcBef>
                <a:spcPts val="1800"/>
              </a:spcBef>
              <a:spcAft>
                <a:spcPts val="0"/>
              </a:spcAft>
              <a:buClr>
                <a:schemeClr val="dk1"/>
              </a:buClr>
              <a:buSzPts val="1380"/>
              <a:buChar char="▪"/>
            </a:pPr>
            <a:r>
              <a:rPr lang="en-GB" sz="1700" dirty="0"/>
              <a:t>Please send reading books and diaries into school daily</a:t>
            </a:r>
            <a:endParaRPr sz="2100" dirty="0"/>
          </a:p>
          <a:p>
            <a:pPr marL="45720" lvl="0" indent="0" algn="l" rtl="0">
              <a:lnSpc>
                <a:spcPct val="90000"/>
              </a:lnSpc>
              <a:spcBef>
                <a:spcPts val="1800"/>
              </a:spcBef>
              <a:spcAft>
                <a:spcPts val="0"/>
              </a:spcAft>
              <a:buClr>
                <a:schemeClr val="dk1"/>
              </a:buClr>
              <a:buSzPts val="1280"/>
              <a:buNone/>
            </a:pPr>
            <a:r>
              <a:rPr lang="en-GB" sz="1700" dirty="0"/>
              <a:t>Please support your child to read every night. Whilst many children are confident readers already, reading aloud is an important skill to practise as well as sharing books and stories, discussing characters, plots and facts are all important parts of developing a good understanding of reading as well as the technical skills, not to mention sharing books together is a lovely thing to do. Don't forget to read to your child too, this helps to model expression and listening to others reading is also a really fun and useful thing to do. </a:t>
            </a:r>
            <a:endParaRPr sz="2100" dirty="0"/>
          </a:p>
          <a:p>
            <a:pPr marL="45720" lvl="0" indent="0" algn="l" rtl="0">
              <a:lnSpc>
                <a:spcPct val="90000"/>
              </a:lnSpc>
              <a:spcBef>
                <a:spcPts val="1800"/>
              </a:spcBef>
              <a:spcAft>
                <a:spcPts val="0"/>
              </a:spcAft>
              <a:buClr>
                <a:schemeClr val="dk1"/>
              </a:buClr>
              <a:buSzPts val="1120"/>
              <a:buNone/>
            </a:pPr>
            <a:endParaRPr dirty="0"/>
          </a:p>
          <a:p>
            <a:pPr marL="274320" lvl="0" indent="-116840" algn="l" rtl="0">
              <a:lnSpc>
                <a:spcPct val="90000"/>
              </a:lnSpc>
              <a:spcBef>
                <a:spcPts val="1800"/>
              </a:spcBef>
              <a:spcAft>
                <a:spcPts val="0"/>
              </a:spcAft>
              <a:buClr>
                <a:schemeClr val="dk1"/>
              </a:buClr>
              <a:buSzPts val="1760"/>
              <a:buNone/>
            </a:pPr>
            <a:endParaRPr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7"/>
          <p:cNvSpPr txBox="1">
            <a:spLocks noGrp="1"/>
          </p:cNvSpPr>
          <p:nvPr>
            <p:ph type="title"/>
          </p:nvPr>
        </p:nvSpPr>
        <p:spPr>
          <a:xfrm>
            <a:off x="840658" y="304800"/>
            <a:ext cx="10740155"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a:t>Maths </a:t>
            </a:r>
            <a:endParaRPr/>
          </a:p>
        </p:txBody>
      </p:sp>
      <p:sp>
        <p:nvSpPr>
          <p:cNvPr id="128" name="Google Shape;128;p7"/>
          <p:cNvSpPr txBox="1">
            <a:spLocks noGrp="1"/>
          </p:cNvSpPr>
          <p:nvPr>
            <p:ph idx="1"/>
          </p:nvPr>
        </p:nvSpPr>
        <p:spPr>
          <a:xfrm>
            <a:off x="840658" y="1902542"/>
            <a:ext cx="10740155" cy="3812458"/>
          </a:xfrm>
          <a:prstGeom prst="rect">
            <a:avLst/>
          </a:prstGeom>
          <a:noFill/>
          <a:ln>
            <a:noFill/>
          </a:ln>
        </p:spPr>
        <p:txBody>
          <a:bodyPr spcFirstLastPara="1" wrap="square" lIns="91425" tIns="45700" rIns="91425" bIns="45700" anchor="t" anchorCtr="0">
            <a:normAutofit/>
          </a:bodyPr>
          <a:lstStyle/>
          <a:p>
            <a:pPr marL="45720" lvl="0" indent="0" algn="l" rtl="0">
              <a:lnSpc>
                <a:spcPct val="100000"/>
              </a:lnSpc>
              <a:spcBef>
                <a:spcPts val="0"/>
              </a:spcBef>
              <a:spcAft>
                <a:spcPts val="0"/>
              </a:spcAft>
              <a:buClr>
                <a:schemeClr val="dk1"/>
              </a:buClr>
              <a:buSzPts val="1600"/>
              <a:buNone/>
            </a:pPr>
            <a:r>
              <a:rPr lang="en-GB" dirty="0"/>
              <a:t>Each child has received a log-in for Times Tables Rock Stars (available online or as an iPad app), this is an excellent way for the children to develop their confidence and abilities in times tables, which will also help their progress in Maths this year. The more they practise, the better they will get and this supports many other areas of maths so please encourage and support your child to access this frequently.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You will find your children password in their homework books. </a:t>
            </a:r>
          </a:p>
          <a:p>
            <a:pPr marL="45720" lvl="0" indent="0" algn="l" rtl="0">
              <a:lnSpc>
                <a:spcPct val="100000"/>
              </a:lnSpc>
              <a:spcBef>
                <a:spcPts val="0"/>
              </a:spcBef>
              <a:spcAft>
                <a:spcPts val="0"/>
              </a:spcAft>
              <a:buClr>
                <a:schemeClr val="dk1"/>
              </a:buClr>
              <a:buSzPts val="1600"/>
              <a:buNone/>
            </a:pPr>
            <a:endParaRPr lang="en-GB" dirty="0"/>
          </a:p>
          <a:p>
            <a:pPr marL="45720" lvl="0" indent="0" algn="l" rtl="0">
              <a:lnSpc>
                <a:spcPct val="100000"/>
              </a:lnSpc>
              <a:spcBef>
                <a:spcPts val="0"/>
              </a:spcBef>
              <a:spcAft>
                <a:spcPts val="0"/>
              </a:spcAft>
              <a:buClr>
                <a:schemeClr val="dk1"/>
              </a:buClr>
              <a:buSzPts val="1600"/>
              <a:buNone/>
            </a:pPr>
            <a:r>
              <a:rPr lang="en-GB" dirty="0"/>
              <a:t>If you need your child’s School 360 password please inform us. </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3240E-23E7-44E0-B1F7-BB0928B06BD1}"/>
              </a:ext>
            </a:extLst>
          </p:cNvPr>
          <p:cNvSpPr>
            <a:spLocks noGrp="1"/>
          </p:cNvSpPr>
          <p:nvPr>
            <p:ph type="title"/>
          </p:nvPr>
        </p:nvSpPr>
        <p:spPr>
          <a:xfrm>
            <a:off x="1322363" y="304800"/>
            <a:ext cx="10258450" cy="1200416"/>
          </a:xfrm>
        </p:spPr>
        <p:txBody>
          <a:bodyPr/>
          <a:lstStyle/>
          <a:p>
            <a:r>
              <a:rPr lang="en-GB" dirty="0"/>
              <a:t>Multiplication Tables Check</a:t>
            </a:r>
          </a:p>
        </p:txBody>
      </p:sp>
      <p:sp>
        <p:nvSpPr>
          <p:cNvPr id="3" name="Text Placeholder 2">
            <a:extLst>
              <a:ext uri="{FF2B5EF4-FFF2-40B4-BE49-F238E27FC236}">
                <a16:creationId xmlns:a16="http://schemas.microsoft.com/office/drawing/2014/main" id="{CBCD76BC-6DA9-45B9-BCCA-0EECF13582B2}"/>
              </a:ext>
            </a:extLst>
          </p:cNvPr>
          <p:cNvSpPr>
            <a:spLocks noGrp="1"/>
          </p:cNvSpPr>
          <p:nvPr>
            <p:ph idx="1"/>
          </p:nvPr>
        </p:nvSpPr>
        <p:spPr>
          <a:xfrm>
            <a:off x="942535" y="1600200"/>
            <a:ext cx="10638278" cy="4114800"/>
          </a:xfrm>
        </p:spPr>
        <p:txBody>
          <a:bodyPr/>
          <a:lstStyle/>
          <a:p>
            <a:r>
              <a:rPr lang="en-GB" sz="2800" dirty="0">
                <a:latin typeface="Twinkl Cursive Looped" panose="02000000000000000000" pitchFamily="2" charset="0"/>
              </a:rPr>
              <a:t>In June 2023, Year 4 children will take the Multiplication Tables Check. </a:t>
            </a:r>
          </a:p>
          <a:p>
            <a:r>
              <a:rPr lang="en-GB" sz="2800" dirty="0">
                <a:latin typeface="Twinkl Cursive Looped" panose="02000000000000000000" pitchFamily="2" charset="0"/>
              </a:rPr>
              <a:t>This is undertaken on an iPad, with the children having 6 seconds to answer each question and 3 seconds in between each question. </a:t>
            </a:r>
          </a:p>
          <a:p>
            <a:r>
              <a:rPr lang="en-GB" sz="2800" dirty="0">
                <a:latin typeface="Twinkl Cursive Looped" panose="02000000000000000000" pitchFamily="2" charset="0"/>
              </a:rPr>
              <a:t>There will be 25 questions in total taken from a range of tables up to 12 x 12.</a:t>
            </a:r>
          </a:p>
          <a:p>
            <a:endParaRPr lang="en-GB" dirty="0"/>
          </a:p>
        </p:txBody>
      </p:sp>
    </p:spTree>
    <p:extLst>
      <p:ext uri="{BB962C8B-B14F-4D97-AF65-F5344CB8AC3E}">
        <p14:creationId xmlns:p14="http://schemas.microsoft.com/office/powerpoint/2010/main" val="3601380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611187" y="399784"/>
            <a:ext cx="9372600" cy="1200416"/>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Arial"/>
              <a:buNone/>
            </a:pPr>
            <a:r>
              <a:rPr lang="en-GB" dirty="0"/>
              <a:t>Homework </a:t>
            </a:r>
            <a:endParaRPr dirty="0"/>
          </a:p>
        </p:txBody>
      </p:sp>
      <p:sp>
        <p:nvSpPr>
          <p:cNvPr id="134" name="Google Shape;134;p8"/>
          <p:cNvSpPr txBox="1">
            <a:spLocks noGrp="1"/>
          </p:cNvSpPr>
          <p:nvPr>
            <p:ph idx="1"/>
          </p:nvPr>
        </p:nvSpPr>
        <p:spPr>
          <a:xfrm>
            <a:off x="611187" y="1703439"/>
            <a:ext cx="10538594" cy="4114800"/>
          </a:xfrm>
          <a:prstGeom prst="rect">
            <a:avLst/>
          </a:prstGeom>
          <a:noFill/>
          <a:ln>
            <a:noFill/>
          </a:ln>
        </p:spPr>
        <p:txBody>
          <a:bodyPr spcFirstLastPara="1" wrap="square" lIns="91425" tIns="45700" rIns="91425" bIns="45700" anchor="t" anchorCtr="0">
            <a:normAutofit/>
          </a:bodyPr>
          <a:lstStyle/>
          <a:p>
            <a:pPr marL="45720" lvl="0" indent="0" algn="l" rtl="0">
              <a:lnSpc>
                <a:spcPct val="90000"/>
              </a:lnSpc>
              <a:spcBef>
                <a:spcPts val="0"/>
              </a:spcBef>
              <a:spcAft>
                <a:spcPts val="0"/>
              </a:spcAft>
              <a:buClr>
                <a:schemeClr val="dk1"/>
              </a:buClr>
              <a:buSzPts val="1600"/>
              <a:buNone/>
            </a:pPr>
            <a:r>
              <a:rPr lang="en-GB" dirty="0"/>
              <a:t>All homework will be sent out on a Wednesday and we would like it back in school the following Monday.</a:t>
            </a:r>
          </a:p>
          <a:p>
            <a:pPr marL="45720" lvl="0" indent="0" algn="l" rtl="0">
              <a:lnSpc>
                <a:spcPct val="90000"/>
              </a:lnSpc>
              <a:spcBef>
                <a:spcPts val="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r>
              <a:rPr lang="en-GB" dirty="0"/>
              <a:t>The children will receive a weekly maths activity in their homework book linked to our area of learning in school – this will help to support and secure their mathematics knowledge. </a:t>
            </a:r>
            <a:endParaRPr dirty="0"/>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r>
              <a:rPr lang="en-GB" dirty="0"/>
              <a:t>Each half term an optional topic homework grid will be found in their homework book. These tasks are linked to the topic we will be covering in school and the children can receive house points for completing any of the additional homework they bring to school.</a:t>
            </a:r>
          </a:p>
          <a:p>
            <a:pPr marL="45720" lvl="0" indent="0" algn="l" rtl="0">
              <a:lnSpc>
                <a:spcPct val="90000"/>
              </a:lnSpc>
              <a:spcBef>
                <a:spcPts val="1800"/>
              </a:spcBef>
              <a:spcAft>
                <a:spcPts val="0"/>
              </a:spcAft>
              <a:buClr>
                <a:schemeClr val="dk1"/>
              </a:buClr>
              <a:buSzPts val="1600"/>
              <a:buNone/>
            </a:pPr>
            <a:endParaRPr lang="en-GB" dirty="0"/>
          </a:p>
          <a:p>
            <a:pPr marL="45720" lvl="0" indent="0" algn="l" rtl="0">
              <a:lnSpc>
                <a:spcPct val="90000"/>
              </a:lnSpc>
              <a:spcBef>
                <a:spcPts val="1800"/>
              </a:spcBef>
              <a:spcAft>
                <a:spcPts val="0"/>
              </a:spcAft>
              <a:buClr>
                <a:schemeClr val="dk1"/>
              </a:buClr>
              <a:buSzPts val="1600"/>
              <a:buNone/>
            </a:pPr>
            <a:endParaRPr dirty="0"/>
          </a:p>
          <a:p>
            <a:pPr marL="45720" lvl="0" indent="0" algn="l" rtl="0">
              <a:lnSpc>
                <a:spcPct val="90000"/>
              </a:lnSpc>
              <a:spcBef>
                <a:spcPts val="1800"/>
              </a:spcBef>
              <a:spcAft>
                <a:spcPts val="0"/>
              </a:spcAft>
              <a:buClr>
                <a:schemeClr val="dk1"/>
              </a:buClr>
              <a:buSzPts val="1600"/>
              <a:buNone/>
            </a:pPr>
            <a:endParaRPr dirty="0"/>
          </a:p>
        </p:txBody>
      </p:sp>
    </p:spTree>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Children Happy">
      <a:dk1>
        <a:srgbClr val="595959"/>
      </a:dk1>
      <a:lt1>
        <a:srgbClr val="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TM04033937[[fn=Vapor Trail]]</Template>
  <TotalTime>57</TotalTime>
  <Words>1301</Words>
  <Application>Microsoft Office PowerPoint</Application>
  <PresentationFormat>Widescreen</PresentationFormat>
  <Paragraphs>99</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Noto Sans Symbols</vt:lpstr>
      <vt:lpstr>Twinkl Cursive Looped</vt:lpstr>
      <vt:lpstr>Vapor Trail</vt:lpstr>
      <vt:lpstr>Welcome to  Year 4 </vt:lpstr>
      <vt:lpstr>Introductions</vt:lpstr>
      <vt:lpstr>PowerPoint Presentation</vt:lpstr>
      <vt:lpstr>Things to remember:</vt:lpstr>
      <vt:lpstr>Rewards</vt:lpstr>
      <vt:lpstr>Reading </vt:lpstr>
      <vt:lpstr>Maths </vt:lpstr>
      <vt:lpstr>Multiplication Tables Check</vt:lpstr>
      <vt:lpstr>Homework </vt:lpstr>
      <vt:lpstr>Spelling</vt:lpstr>
      <vt:lpstr>PowerPoint Presentation</vt:lpstr>
      <vt:lpstr>School Website</vt:lpstr>
      <vt:lpstr>Additional Information</vt:lpstr>
      <vt:lpstr>Year 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3</dc:title>
  <dc:creator>Charlotte Evans</dc:creator>
  <cp:lastModifiedBy>Emma Florek</cp:lastModifiedBy>
  <cp:revision>13</cp:revision>
  <dcterms:created xsi:type="dcterms:W3CDTF">2016-09-11T17:19:27Z</dcterms:created>
  <dcterms:modified xsi:type="dcterms:W3CDTF">2022-09-08T22:24:05Z</dcterms:modified>
</cp:coreProperties>
</file>