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97825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55330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025189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25094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654236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573617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43516024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61236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39222105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51069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8484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6881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83564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03837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134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21865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339743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lvl="0" indent="0" algn="ct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587526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dirty="0"/>
              <a:t>Welcome to </a:t>
            </a:r>
            <a:br>
              <a:rPr lang="en-GB" dirty="0"/>
            </a:br>
            <a:r>
              <a:rPr lang="en-GB" dirty="0"/>
              <a:t>Year 4 </a:t>
            </a:r>
            <a:endParaRPr dirty="0"/>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3600" b="1" dirty="0"/>
              <a:t>Spelling</a:t>
            </a:r>
            <a:endParaRPr sz="3600" dirty="0"/>
          </a:p>
        </p:txBody>
      </p:sp>
      <p:sp>
        <p:nvSpPr>
          <p:cNvPr id="140" name="Google Shape;140;p9"/>
          <p:cNvSpPr txBox="1">
            <a:spLocks noGrp="1"/>
          </p:cNvSpPr>
          <p:nvPr>
            <p:ph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400" dirty="0"/>
              <a:t>New weekly spellings will be sent home on a Friday</a:t>
            </a:r>
          </a:p>
          <a:p>
            <a:pPr marL="274320" lvl="0" indent="-228600" algn="l" rtl="0">
              <a:lnSpc>
                <a:spcPct val="90000"/>
              </a:lnSpc>
              <a:spcBef>
                <a:spcPts val="1800"/>
              </a:spcBef>
              <a:spcAft>
                <a:spcPts val="0"/>
              </a:spcAft>
              <a:buClr>
                <a:schemeClr val="dk1"/>
              </a:buClr>
              <a:buSzPts val="2240"/>
              <a:buChar char="▪"/>
            </a:pPr>
            <a:r>
              <a:rPr lang="en-GB" sz="2400" dirty="0"/>
              <a:t>They will also be tested on a Friday. </a:t>
            </a:r>
          </a:p>
          <a:p>
            <a:pPr marL="274320" lvl="0" indent="-228600" algn="l" rtl="0">
              <a:lnSpc>
                <a:spcPct val="90000"/>
              </a:lnSpc>
              <a:spcBef>
                <a:spcPts val="1800"/>
              </a:spcBef>
              <a:spcAft>
                <a:spcPts val="0"/>
              </a:spcAft>
              <a:buClr>
                <a:schemeClr val="dk1"/>
              </a:buClr>
              <a:buSzPts val="2240"/>
              <a:buChar char="▪"/>
            </a:pPr>
            <a:endParaRPr sz="2400" dirty="0"/>
          </a:p>
          <a:p>
            <a:pPr marL="274320" lvl="0" indent="-228600" algn="l" rtl="0">
              <a:lnSpc>
                <a:spcPct val="90000"/>
              </a:lnSpc>
              <a:spcBef>
                <a:spcPts val="1800"/>
              </a:spcBef>
              <a:spcAft>
                <a:spcPts val="0"/>
              </a:spcAft>
              <a:buClr>
                <a:schemeClr val="dk1"/>
              </a:buClr>
              <a:buSzPts val="2240"/>
              <a:buChar char="▪"/>
            </a:pPr>
            <a:r>
              <a:rPr lang="en-GB" sz="2400" dirty="0"/>
              <a:t>Year 4 common exception words are attached in their homework books for you to see and use at your convenience. </a:t>
            </a:r>
            <a:endParaRPr sz="2400"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10"/>
          <p:cNvSpPr txBox="1">
            <a:spLocks noGrp="1"/>
          </p:cNvSpPr>
          <p:nvPr>
            <p:ph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sz="3400" b="1" dirty="0"/>
          </a:p>
          <a:p>
            <a:pPr marL="0" lvl="0" indent="0" algn="l" rtl="0">
              <a:lnSpc>
                <a:spcPct val="90000"/>
              </a:lnSpc>
              <a:spcBef>
                <a:spcPts val="1800"/>
              </a:spcBef>
              <a:spcAft>
                <a:spcPts val="0"/>
              </a:spcAft>
              <a:buClr>
                <a:schemeClr val="dk1"/>
              </a:buClr>
              <a:buSzPts val="1600"/>
              <a:buNone/>
            </a:pPr>
            <a:r>
              <a:rPr lang="en-GB" sz="3400" b="1" dirty="0"/>
              <a:t>Residential Trip </a:t>
            </a:r>
          </a:p>
          <a:p>
            <a:pPr marL="0" lvl="0" indent="0" algn="l" rtl="0">
              <a:lnSpc>
                <a:spcPct val="90000"/>
              </a:lnSpc>
              <a:spcBef>
                <a:spcPts val="1800"/>
              </a:spcBef>
              <a:spcAft>
                <a:spcPts val="0"/>
              </a:spcAft>
              <a:buClr>
                <a:schemeClr val="dk1"/>
              </a:buClr>
              <a:buSzPts val="1600"/>
              <a:buNone/>
            </a:pPr>
            <a:r>
              <a:rPr lang="en-GB" dirty="0"/>
              <a:t>We hope to embark on the Year 4 three day residential trip again this year. More information will follow in relation to this exciting opportunity. </a:t>
            </a:r>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dirty="0"/>
              <a:t>The school website will have a class page allocated to Year 4. The school website is a great place to find out about:</a:t>
            </a:r>
            <a:endParaRPr dirty="0"/>
          </a:p>
          <a:p>
            <a:pPr marL="45720" lvl="0" indent="0" algn="l" rtl="0">
              <a:lnSpc>
                <a:spcPct val="120000"/>
              </a:lnSpc>
              <a:spcBef>
                <a:spcPts val="1800"/>
              </a:spcBef>
              <a:spcAft>
                <a:spcPts val="0"/>
              </a:spcAft>
              <a:buClr>
                <a:schemeClr val="dk1"/>
              </a:buClr>
              <a:buSzPct val="80000"/>
              <a:buNone/>
            </a:pPr>
            <a:endParaRPr sz="3900" dirty="0"/>
          </a:p>
          <a:p>
            <a:pPr marL="274320" lvl="0" indent="-228600" algn="l" rtl="0">
              <a:lnSpc>
                <a:spcPct val="90000"/>
              </a:lnSpc>
              <a:spcBef>
                <a:spcPts val="1800"/>
              </a:spcBef>
              <a:spcAft>
                <a:spcPts val="0"/>
              </a:spcAft>
              <a:buClr>
                <a:schemeClr val="dk1"/>
              </a:buClr>
              <a:buSzPct val="80000"/>
              <a:buChar char="▪"/>
            </a:pPr>
            <a:r>
              <a:rPr lang="en-GB" sz="3900" dirty="0"/>
              <a:t>Diary dates, calendar</a:t>
            </a:r>
            <a:endParaRPr dirty="0"/>
          </a:p>
          <a:p>
            <a:pPr marL="274320" lvl="0" indent="-228600" algn="l" rtl="0">
              <a:lnSpc>
                <a:spcPct val="90000"/>
              </a:lnSpc>
              <a:spcBef>
                <a:spcPts val="1800"/>
              </a:spcBef>
              <a:spcAft>
                <a:spcPts val="0"/>
              </a:spcAft>
              <a:buClr>
                <a:schemeClr val="dk1"/>
              </a:buClr>
              <a:buSzPct val="80000"/>
              <a:buChar char="▪"/>
            </a:pPr>
            <a:r>
              <a:rPr lang="en-GB" sz="3900" dirty="0"/>
              <a:t>Year 4 page including Curriculum overview </a:t>
            </a:r>
            <a:endParaRPr dirty="0"/>
          </a:p>
          <a:p>
            <a:pPr marL="274320" lvl="0" indent="-228600" algn="l" rtl="0">
              <a:lnSpc>
                <a:spcPct val="90000"/>
              </a:lnSpc>
              <a:spcBef>
                <a:spcPts val="1800"/>
              </a:spcBef>
              <a:spcAft>
                <a:spcPts val="0"/>
              </a:spcAft>
              <a:buClr>
                <a:schemeClr val="dk1"/>
              </a:buClr>
              <a:buSzPct val="80000"/>
              <a:buChar char="▪"/>
            </a:pPr>
            <a:r>
              <a:rPr lang="en-GB" sz="3900" dirty="0"/>
              <a:t>Curriculum booklets</a:t>
            </a:r>
            <a:endParaRPr dirty="0"/>
          </a:p>
          <a:p>
            <a:pPr marL="274320" lvl="0" indent="-228600" algn="l" rtl="0">
              <a:lnSpc>
                <a:spcPct val="90000"/>
              </a:lnSpc>
              <a:spcBef>
                <a:spcPts val="1800"/>
              </a:spcBef>
              <a:spcAft>
                <a:spcPts val="0"/>
              </a:spcAft>
              <a:buClr>
                <a:schemeClr val="dk1"/>
              </a:buClr>
              <a:buSzPct val="80000"/>
              <a:buChar char="▪"/>
            </a:pPr>
            <a:r>
              <a:rPr lang="en-GB" sz="3900" dirty="0"/>
              <a:t>Photos </a:t>
            </a:r>
            <a:endParaRPr dirty="0"/>
          </a:p>
          <a:p>
            <a:pPr marL="274320" lvl="0" indent="-228600" algn="l" rtl="0">
              <a:lnSpc>
                <a:spcPct val="90000"/>
              </a:lnSpc>
              <a:spcBef>
                <a:spcPts val="1800"/>
              </a:spcBef>
              <a:spcAft>
                <a:spcPts val="0"/>
              </a:spcAft>
              <a:buClr>
                <a:schemeClr val="dk1"/>
              </a:buClr>
              <a:buSzPct val="80000"/>
              <a:buChar char="▪"/>
            </a:pPr>
            <a:r>
              <a:rPr lang="en-GB" sz="3900" dirty="0"/>
              <a:t>Newsletters </a:t>
            </a:r>
            <a:endParaRPr dirty="0"/>
          </a:p>
          <a:p>
            <a:pPr marL="274320" lvl="0" indent="-228600" algn="l" rtl="0">
              <a:lnSpc>
                <a:spcPct val="90000"/>
              </a:lnSpc>
              <a:spcBef>
                <a:spcPts val="1800"/>
              </a:spcBef>
              <a:spcAft>
                <a:spcPts val="0"/>
              </a:spcAft>
              <a:buClr>
                <a:schemeClr val="dk1"/>
              </a:buClr>
              <a:buSzPct val="80000"/>
              <a:buChar char="▪"/>
            </a:pPr>
            <a:r>
              <a:rPr lang="en-GB" sz="3900" dirty="0"/>
              <a:t>Policies</a:t>
            </a:r>
            <a:endParaRPr dirty="0"/>
          </a:p>
          <a:p>
            <a:pPr marL="274320" lvl="0" indent="-228600" algn="l" rtl="0">
              <a:lnSpc>
                <a:spcPct val="90000"/>
              </a:lnSpc>
              <a:spcBef>
                <a:spcPts val="1800"/>
              </a:spcBef>
              <a:spcAft>
                <a:spcPts val="0"/>
              </a:spcAft>
              <a:buClr>
                <a:schemeClr val="dk1"/>
              </a:buClr>
              <a:buSzPct val="80000"/>
              <a:buChar char="▪"/>
            </a:pPr>
            <a:r>
              <a:rPr lang="en-GB" sz="3900" dirty="0"/>
              <a:t>Staff and Governor information</a:t>
            </a: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idx="1"/>
          </p:nvPr>
        </p:nvSpPr>
        <p:spPr>
          <a:xfrm>
            <a:off x="611186" y="1968910"/>
            <a:ext cx="10736367" cy="4114800"/>
          </a:xfrm>
          <a:prstGeom prst="rect">
            <a:avLst/>
          </a:prstGeom>
          <a:noFill/>
          <a:ln>
            <a:noFill/>
          </a:ln>
        </p:spPr>
        <p:txBody>
          <a:bodyPr spcFirstLastPara="1" wrap="square" lIns="91425" tIns="45700" rIns="91425" bIns="45700" anchor="t" anchorCtr="0">
            <a:normAutofit fontScale="92500" lnSpcReduction="10000"/>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Year 4 </a:t>
            </a:r>
            <a:endParaRPr dirty="0"/>
          </a:p>
        </p:txBody>
      </p:sp>
      <p:sp>
        <p:nvSpPr>
          <p:cNvPr id="164" name="Google Shape;164;p13"/>
          <p:cNvSpPr txBox="1">
            <a:spLocks noGrp="1"/>
          </p:cNvSpPr>
          <p:nvPr>
            <p:ph idx="1"/>
          </p:nvPr>
        </p:nvSpPr>
        <p:spPr>
          <a:xfrm>
            <a:off x="719528" y="1727201"/>
            <a:ext cx="10777929" cy="4928432"/>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dirty="0"/>
              <a:t>I can fully imagine you cannot believe we are in class 4 already. The time certainly flies and they grow up so fast. It is really important to us that we support all of the children in class to develop and grow positively, particularly after this most unusual time. </a:t>
            </a:r>
            <a:endParaRPr dirty="0"/>
          </a:p>
          <a:p>
            <a:pPr marL="45720" lvl="0" indent="0" algn="l" rtl="0">
              <a:lnSpc>
                <a:spcPct val="120000"/>
              </a:lnSpc>
              <a:spcBef>
                <a:spcPts val="1200"/>
              </a:spcBef>
              <a:spcAft>
                <a:spcPts val="0"/>
              </a:spcAft>
              <a:buClr>
                <a:schemeClr val="dk1"/>
              </a:buClr>
              <a:buSzPct val="80000"/>
              <a:buNone/>
            </a:pPr>
            <a:r>
              <a:rPr lang="en-GB" sz="4900"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dirty="0"/>
              <a:t>In year 4 we want to create learning experiences which are fun, active, imaginative, challenging and inspiring which incorporate a wide range of formal, practical, outdoor, creative, play-based and online learning styles. The transition from Year 3 will be well catered for and is a key focus after such a long time away. </a:t>
            </a:r>
            <a:endParaRPr dirty="0"/>
          </a:p>
          <a:p>
            <a:pPr marL="45720" lvl="0" indent="0" algn="l" rtl="0">
              <a:lnSpc>
                <a:spcPct val="120000"/>
              </a:lnSpc>
              <a:spcBef>
                <a:spcPts val="1200"/>
              </a:spcBef>
              <a:spcAft>
                <a:spcPts val="0"/>
              </a:spcAft>
              <a:buClr>
                <a:schemeClr val="dk1"/>
              </a:buClr>
              <a:buSzPct val="80000"/>
              <a:buNone/>
            </a:pPr>
            <a:r>
              <a:rPr lang="en-GB" sz="4900" dirty="0"/>
              <a:t>It is going to be a  fantastic year and I am thrilled to have the opportunity to work with such a wonderful class again this year. Let’s do this Year 4! </a:t>
            </a:r>
            <a:endParaRPr dirty="0"/>
          </a:p>
          <a:p>
            <a:pPr marL="45720" lvl="0" indent="0" algn="l" rtl="0">
              <a:lnSpc>
                <a:spcPct val="120000"/>
              </a:lnSpc>
              <a:spcBef>
                <a:spcPts val="1200"/>
              </a:spcBef>
              <a:spcAft>
                <a:spcPts val="0"/>
              </a:spcAft>
              <a:buClr>
                <a:schemeClr val="dk1"/>
              </a:buClr>
              <a:buSzPct val="80000"/>
              <a:buNone/>
            </a:pPr>
            <a:r>
              <a:rPr lang="en-GB" sz="4900" dirty="0"/>
              <a:t>Miss Florek</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idx="1"/>
          </p:nvPr>
        </p:nvSpPr>
        <p:spPr>
          <a:xfrm>
            <a:off x="358950" y="1826575"/>
            <a:ext cx="11474100" cy="4251900"/>
          </a:xfrm>
          <a:prstGeom prst="rect">
            <a:avLst/>
          </a:prstGeom>
          <a:noFill/>
          <a:ln>
            <a:noFill/>
          </a:ln>
        </p:spPr>
        <p:txBody>
          <a:bodyPr spcFirstLastPara="1" wrap="square" lIns="91425" tIns="45700" rIns="91425" bIns="45700" anchor="t" anchorCtr="0">
            <a:normAutofit fontScale="92500" lnSpcReduction="20000"/>
          </a:bodyPr>
          <a:lstStyle/>
          <a:p>
            <a:pPr marL="274320" lvl="0" indent="-228600" algn="l" rtl="0">
              <a:lnSpc>
                <a:spcPct val="90000"/>
              </a:lnSpc>
              <a:spcBef>
                <a:spcPts val="0"/>
              </a:spcBef>
              <a:spcAft>
                <a:spcPts val="0"/>
              </a:spcAft>
              <a:buClr>
                <a:schemeClr val="dk1"/>
              </a:buClr>
              <a:buSzPts val="2560"/>
              <a:buChar char="▪"/>
            </a:pPr>
            <a:r>
              <a:rPr lang="en-GB" sz="3200" dirty="0"/>
              <a:t>Deputy Head and Year 4 Teacher – Miss Florek</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Assistants – Miss Clark (full time), Mrs Orrick (Tuesday – Thursday), Mrs </a:t>
            </a:r>
            <a:r>
              <a:rPr lang="en-GB" sz="3200" dirty="0" err="1"/>
              <a:t>Gane</a:t>
            </a:r>
            <a:r>
              <a:rPr lang="en-GB" sz="3200" dirty="0"/>
              <a:t> (Monday) and Miss Brown (Friday) </a:t>
            </a:r>
            <a:endParaRPr dirty="0"/>
          </a:p>
          <a:p>
            <a:pPr marL="274320" lvl="0" indent="-25400" algn="l" rtl="0">
              <a:lnSpc>
                <a:spcPct val="90000"/>
              </a:lnSpc>
              <a:spcBef>
                <a:spcPts val="1800"/>
              </a:spcBef>
              <a:spcAft>
                <a:spcPts val="0"/>
              </a:spcAft>
              <a:buClr>
                <a:schemeClr val="dk1"/>
              </a:buClr>
              <a:buSzPts val="3200"/>
              <a:buNone/>
            </a:pP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ctr"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55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PE – will be held on a Tuesday with Mr Thompson </a:t>
            </a:r>
            <a:endParaRPr lang="en-GB" sz="2600"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dirty="0"/>
              <a:t>Forest School will be held Wednesdays with Mrs Hutchinson. Please come into school wearing your Forest School clothes with your uniform in a named bag. </a:t>
            </a:r>
            <a:r>
              <a:rPr lang="en-GB" sz="2600" b="0" i="0" u="none" strike="noStrike" cap="none" dirty="0">
                <a:latin typeface="Arial"/>
                <a:ea typeface="Arial"/>
                <a:cs typeface="Arial"/>
                <a:sym typeface="Arial"/>
              </a:rPr>
              <a:t>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t>, in a drawstring bag</a:t>
            </a:r>
            <a:r>
              <a:rPr lang="en-GB" sz="2600" b="0" i="0" u="none" strike="noStrike" cap="none" dirty="0">
                <a:latin typeface="Arial"/>
                <a:ea typeface="Arial"/>
                <a:cs typeface="Arial"/>
                <a:sym typeface="Arial"/>
              </a:rPr>
              <a:t>- </a:t>
            </a:r>
            <a:r>
              <a:rPr lang="en-GB" sz="2800" b="0" i="0" u="none" strike="noStrike" cap="none" dirty="0">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idx="1"/>
          </p:nvPr>
        </p:nvSpPr>
        <p:spPr>
          <a:xfrm>
            <a:off x="252804" y="1336404"/>
            <a:ext cx="11690667" cy="5385607"/>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b="1" dirty="0"/>
              <a:t>We focus on promoting positive behaviour for learning and want to recognise all of the fantastic things the children do. The following are the reward systems we use in class. </a:t>
            </a:r>
            <a:endParaRPr dirty="0"/>
          </a:p>
          <a:p>
            <a:pPr marL="45720" lvl="0" indent="0" algn="ctr" rtl="0">
              <a:lnSpc>
                <a:spcPct val="90000"/>
              </a:lnSpc>
              <a:spcBef>
                <a:spcPts val="1200"/>
              </a:spcBef>
              <a:spcAft>
                <a:spcPts val="0"/>
              </a:spcAft>
              <a:buClr>
                <a:schemeClr val="dk1"/>
              </a:buClr>
              <a:buSzPts val="1600"/>
              <a:buNone/>
            </a:pPr>
            <a:r>
              <a:rPr lang="en-GB" b="1" dirty="0"/>
              <a:t>Daily:</a:t>
            </a:r>
            <a:endParaRPr dirty="0"/>
          </a:p>
          <a:p>
            <a:pPr marL="274320" lvl="0" indent="-236220" algn="ctr" rtl="0">
              <a:lnSpc>
                <a:spcPct val="90000"/>
              </a:lnSpc>
              <a:spcBef>
                <a:spcPts val="1800"/>
              </a:spcBef>
              <a:spcAft>
                <a:spcPts val="0"/>
              </a:spcAft>
              <a:buClr>
                <a:schemeClr val="dk1"/>
              </a:buClr>
              <a:buSzPts val="1600"/>
              <a:buChar char="▪"/>
            </a:pPr>
            <a:r>
              <a:rPr lang="en-GB" dirty="0"/>
              <a:t>Star of the day</a:t>
            </a:r>
            <a:endParaRPr dirty="0"/>
          </a:p>
          <a:p>
            <a:pPr marL="274320" lvl="0" indent="-236220" algn="ctr" rtl="0">
              <a:lnSpc>
                <a:spcPct val="90000"/>
              </a:lnSpc>
              <a:spcBef>
                <a:spcPts val="1200"/>
              </a:spcBef>
              <a:spcAft>
                <a:spcPts val="0"/>
              </a:spcAft>
              <a:buClr>
                <a:schemeClr val="dk1"/>
              </a:buClr>
              <a:buSzPts val="1600"/>
              <a:buChar char="▪"/>
            </a:pPr>
            <a:r>
              <a:rPr lang="en-GB" dirty="0"/>
              <a:t>House points</a:t>
            </a:r>
            <a:endParaRPr dirty="0"/>
          </a:p>
          <a:p>
            <a:pPr marL="45720" lvl="0" indent="0" algn="ctr" rtl="0">
              <a:lnSpc>
                <a:spcPct val="90000"/>
              </a:lnSpc>
              <a:spcBef>
                <a:spcPts val="1200"/>
              </a:spcBef>
              <a:spcAft>
                <a:spcPts val="0"/>
              </a:spcAft>
              <a:buClr>
                <a:schemeClr val="dk1"/>
              </a:buClr>
              <a:buSzPts val="1600"/>
              <a:buNone/>
            </a:pPr>
            <a:endParaRPr dirty="0"/>
          </a:p>
          <a:p>
            <a:pPr marL="45720" lvl="0" indent="0" algn="ctr" rtl="0">
              <a:lnSpc>
                <a:spcPct val="90000"/>
              </a:lnSpc>
              <a:spcBef>
                <a:spcPts val="1200"/>
              </a:spcBef>
              <a:spcAft>
                <a:spcPts val="0"/>
              </a:spcAft>
              <a:buClr>
                <a:schemeClr val="dk1"/>
              </a:buClr>
              <a:buSzPts val="1600"/>
              <a:buNone/>
            </a:pPr>
            <a:r>
              <a:rPr lang="en-GB" b="1" dirty="0"/>
              <a:t>Weekly:</a:t>
            </a:r>
          </a:p>
          <a:p>
            <a:pPr marL="45720" lvl="0" indent="0" algn="ctr" rtl="0">
              <a:lnSpc>
                <a:spcPct val="90000"/>
              </a:lnSpc>
              <a:spcBef>
                <a:spcPts val="1200"/>
              </a:spcBef>
              <a:spcAft>
                <a:spcPts val="0"/>
              </a:spcAft>
              <a:buClr>
                <a:schemeClr val="dk1"/>
              </a:buClr>
              <a:buSzPts val="1600"/>
              <a:buNone/>
            </a:pPr>
            <a:r>
              <a:rPr lang="en-GB" dirty="0"/>
              <a:t>Golden Time</a:t>
            </a:r>
            <a:endParaRPr dirty="0"/>
          </a:p>
          <a:p>
            <a:pPr marL="45720" lvl="0" indent="0" algn="ctr" rtl="0">
              <a:lnSpc>
                <a:spcPct val="90000"/>
              </a:lnSpc>
              <a:spcBef>
                <a:spcPts val="1200"/>
              </a:spcBef>
              <a:spcAft>
                <a:spcPts val="0"/>
              </a:spcAft>
              <a:buClr>
                <a:schemeClr val="dk1"/>
              </a:buClr>
              <a:buSzPts val="1600"/>
              <a:buNone/>
            </a:pPr>
            <a:r>
              <a:rPr lang="en-GB" dirty="0"/>
              <a:t>Friday Celebration Assembly: </a:t>
            </a:r>
            <a:r>
              <a:rPr lang="en-GB" sz="2000" dirty="0"/>
              <a:t>Golden book, Writer of the Week, Mathematician of the Week</a:t>
            </a:r>
            <a:r>
              <a:rPr lang="en-GB" sz="1800" dirty="0"/>
              <a:t> and </a:t>
            </a:r>
            <a:r>
              <a:rPr lang="en-GB" sz="2000" dirty="0"/>
              <a:t>House point winner </a:t>
            </a:r>
          </a:p>
          <a:p>
            <a:pPr marL="358141" lvl="1" indent="0" algn="ctr" rtl="0">
              <a:lnSpc>
                <a:spcPct val="90000"/>
              </a:lnSpc>
              <a:spcBef>
                <a:spcPts val="1200"/>
              </a:spcBef>
              <a:spcAft>
                <a:spcPts val="0"/>
              </a:spcAft>
              <a:buClr>
                <a:schemeClr val="dk1"/>
              </a:buClr>
              <a:buSzPts val="1600"/>
              <a:buNone/>
            </a:pPr>
            <a:r>
              <a:rPr lang="en-GB" sz="2000" b="1" dirty="0"/>
              <a:t>Fortnightly: </a:t>
            </a:r>
          </a:p>
          <a:p>
            <a:pPr marL="358141" lvl="1" indent="0" algn="ctr" rtl="0">
              <a:lnSpc>
                <a:spcPct val="90000"/>
              </a:lnSpc>
              <a:spcBef>
                <a:spcPts val="1200"/>
              </a:spcBef>
              <a:spcAft>
                <a:spcPts val="0"/>
              </a:spcAft>
              <a:buClr>
                <a:schemeClr val="dk1"/>
              </a:buClr>
              <a:buSzPts val="1600"/>
              <a:buNone/>
            </a:pPr>
            <a:r>
              <a:rPr lang="en-GB" sz="2000" dirty="0"/>
              <a:t>Table point winners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idx="1"/>
          </p:nvPr>
        </p:nvSpPr>
        <p:spPr>
          <a:xfrm>
            <a:off x="740727" y="1312606"/>
            <a:ext cx="10555630" cy="5116329"/>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On Thursdays we</a:t>
            </a:r>
            <a:r>
              <a:rPr lang="en-US" sz="1700" dirty="0"/>
              <a:t> will also visit the school library. A new book will be issued each week when the previously loaned book has been returned, they will be able to take this home.  </a:t>
            </a:r>
            <a:endParaRPr lang="en-US"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idx="1"/>
          </p:nvPr>
        </p:nvSpPr>
        <p:spPr>
          <a:xfrm>
            <a:off x="840658" y="1902542"/>
            <a:ext cx="10740155" cy="3812458"/>
          </a:xfrm>
          <a:prstGeom prst="rect">
            <a:avLst/>
          </a:prstGeom>
          <a:noFill/>
          <a:ln>
            <a:noFill/>
          </a:ln>
        </p:spPr>
        <p:txBody>
          <a:bodyPr spcFirstLastPara="1" wrap="square" lIns="91425" tIns="45700" rIns="91425" bIns="45700" anchor="t" anchorCtr="0">
            <a:normAutofit/>
          </a:bodyPr>
          <a:lstStyle/>
          <a:p>
            <a:pPr marL="45720" lvl="0" indent="0" algn="l" rtl="0">
              <a:lnSpc>
                <a:spcPct val="100000"/>
              </a:lnSpc>
              <a:spcBef>
                <a:spcPts val="0"/>
              </a:spcBef>
              <a:spcAft>
                <a:spcPts val="0"/>
              </a:spcAft>
              <a:buClr>
                <a:schemeClr val="dk1"/>
              </a:buClr>
              <a:buSzPts val="1600"/>
              <a:buNone/>
            </a:pPr>
            <a:r>
              <a:rPr lang="en-GB" dirty="0"/>
              <a:t>Each child has received a log-in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You will find your children password in their homework books.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If you need your child’s School 360 password please inform us.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240E-23E7-44E0-B1F7-BB0928B06BD1}"/>
              </a:ext>
            </a:extLst>
          </p:cNvPr>
          <p:cNvSpPr>
            <a:spLocks noGrp="1"/>
          </p:cNvSpPr>
          <p:nvPr>
            <p:ph type="title"/>
          </p:nvPr>
        </p:nvSpPr>
        <p:spPr>
          <a:xfrm>
            <a:off x="1322363" y="304800"/>
            <a:ext cx="10258450" cy="1200416"/>
          </a:xfrm>
        </p:spPr>
        <p:txBody>
          <a:bodyPr/>
          <a:lstStyle/>
          <a:p>
            <a:r>
              <a:rPr lang="en-GB" dirty="0"/>
              <a:t>Multiplication Tables Check</a:t>
            </a:r>
          </a:p>
        </p:txBody>
      </p:sp>
      <p:sp>
        <p:nvSpPr>
          <p:cNvPr id="3" name="Text Placeholder 2">
            <a:extLst>
              <a:ext uri="{FF2B5EF4-FFF2-40B4-BE49-F238E27FC236}">
                <a16:creationId xmlns:a16="http://schemas.microsoft.com/office/drawing/2014/main" id="{CBCD76BC-6DA9-45B9-BCCA-0EECF13582B2}"/>
              </a:ext>
            </a:extLst>
          </p:cNvPr>
          <p:cNvSpPr>
            <a:spLocks noGrp="1"/>
          </p:cNvSpPr>
          <p:nvPr>
            <p:ph idx="1"/>
          </p:nvPr>
        </p:nvSpPr>
        <p:spPr>
          <a:xfrm>
            <a:off x="942535" y="1600200"/>
            <a:ext cx="10638278" cy="4114800"/>
          </a:xfrm>
        </p:spPr>
        <p:txBody>
          <a:bodyPr/>
          <a:lstStyle/>
          <a:p>
            <a:r>
              <a:rPr lang="en-GB" sz="2800" dirty="0">
                <a:latin typeface="Twinkl Cursive Looped" panose="02000000000000000000" pitchFamily="2" charset="0"/>
              </a:rPr>
              <a:t>In June 2023, Year 4 children will take the Multiplication Tables Check. </a:t>
            </a:r>
          </a:p>
          <a:p>
            <a:r>
              <a:rPr lang="en-GB" sz="2800" dirty="0">
                <a:latin typeface="Twinkl Cursive Looped" panose="02000000000000000000" pitchFamily="2" charset="0"/>
              </a:rPr>
              <a:t>This is undertaken on an iPad, with the children having 6 seconds to answer each question and 3 seconds in between each question. </a:t>
            </a:r>
          </a:p>
          <a:p>
            <a:r>
              <a:rPr lang="en-GB" sz="2800" dirty="0">
                <a:latin typeface="Twinkl Cursive Looped" panose="02000000000000000000" pitchFamily="2" charset="0"/>
              </a:rPr>
              <a:t>There will be 25 questions in total taken from a range of tables up to 12 x 12.</a:t>
            </a:r>
          </a:p>
          <a:p>
            <a:endParaRPr lang="en-GB" dirty="0"/>
          </a:p>
        </p:txBody>
      </p:sp>
    </p:spTree>
    <p:extLst>
      <p:ext uri="{BB962C8B-B14F-4D97-AF65-F5344CB8AC3E}">
        <p14:creationId xmlns:p14="http://schemas.microsoft.com/office/powerpoint/2010/main" val="360138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dirty="0"/>
              <a:t>Homework </a:t>
            </a:r>
            <a:endParaRPr dirty="0"/>
          </a:p>
        </p:txBody>
      </p:sp>
      <p:sp>
        <p:nvSpPr>
          <p:cNvPr id="134" name="Google Shape;134;p8"/>
          <p:cNvSpPr txBox="1">
            <a:spLocks noGrp="1"/>
          </p:cNvSpPr>
          <p:nvPr>
            <p:ph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the following Monday.</a:t>
            </a:r>
          </a:p>
          <a:p>
            <a:pPr marL="45720" lvl="0" indent="0" algn="l" rtl="0">
              <a:lnSpc>
                <a:spcPct val="90000"/>
              </a:lnSpc>
              <a:spcBef>
                <a:spcPts val="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The children will receive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57</TotalTime>
  <Words>1301</Words>
  <Application>Microsoft Office PowerPoint</Application>
  <PresentationFormat>Widescreen</PresentationFormat>
  <Paragraphs>99</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Noto Sans Symbols</vt:lpstr>
      <vt:lpstr>Twinkl Cursive Looped</vt:lpstr>
      <vt:lpstr>Vapor Trail</vt:lpstr>
      <vt:lpstr>Welcome to  Year 4 </vt:lpstr>
      <vt:lpstr>Introductions</vt:lpstr>
      <vt:lpstr>PowerPoint Presentation</vt:lpstr>
      <vt:lpstr>Things to remember:</vt:lpstr>
      <vt:lpstr>Rewards</vt:lpstr>
      <vt:lpstr>Reading </vt:lpstr>
      <vt:lpstr>Maths </vt:lpstr>
      <vt:lpstr>Multiplication Tables Check</vt:lpstr>
      <vt:lpstr>Homework </vt:lpstr>
      <vt:lpstr>Spelling</vt:lpstr>
      <vt:lpstr>PowerPoint Presentation</vt:lpstr>
      <vt:lpstr>School Website</vt:lpstr>
      <vt:lpstr>Additional Information</vt:lpstr>
      <vt:lpstr>Year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Emma Florek</cp:lastModifiedBy>
  <cp:revision>13</cp:revision>
  <dcterms:created xsi:type="dcterms:W3CDTF">2016-09-11T17:19:27Z</dcterms:created>
  <dcterms:modified xsi:type="dcterms:W3CDTF">2022-09-08T22:24:05Z</dcterms:modified>
</cp:coreProperties>
</file>